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317" r:id="rId2"/>
    <p:sldId id="281" r:id="rId3"/>
    <p:sldId id="354" r:id="rId4"/>
    <p:sldId id="374" r:id="rId5"/>
    <p:sldId id="400" r:id="rId6"/>
    <p:sldId id="405" r:id="rId7"/>
    <p:sldId id="404" r:id="rId8"/>
    <p:sldId id="409" r:id="rId9"/>
    <p:sldId id="406" r:id="rId10"/>
    <p:sldId id="401" r:id="rId11"/>
    <p:sldId id="402" r:id="rId12"/>
    <p:sldId id="407" r:id="rId13"/>
    <p:sldId id="403" r:id="rId14"/>
    <p:sldId id="408" r:id="rId15"/>
    <p:sldId id="410" r:id="rId16"/>
    <p:sldId id="411" r:id="rId17"/>
    <p:sldId id="412" r:id="rId18"/>
    <p:sldId id="413" r:id="rId19"/>
    <p:sldId id="414" r:id="rId20"/>
    <p:sldId id="416" r:id="rId21"/>
    <p:sldId id="376" r:id="rId22"/>
    <p:sldId id="419" r:id="rId23"/>
    <p:sldId id="418" r:id="rId24"/>
    <p:sldId id="417" r:id="rId25"/>
    <p:sldId id="420" r:id="rId26"/>
    <p:sldId id="421" r:id="rId27"/>
    <p:sldId id="422" r:id="rId28"/>
    <p:sldId id="423" r:id="rId29"/>
    <p:sldId id="274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9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141" userDrawn="1">
          <p15:clr>
            <a:srgbClr val="A4A3A4"/>
          </p15:clr>
        </p15:guide>
        <p15:guide id="4" pos="5632" userDrawn="1">
          <p15:clr>
            <a:srgbClr val="A4A3A4"/>
          </p15:clr>
        </p15:guide>
        <p15:guide id="5" pos="7039" userDrawn="1">
          <p15:clr>
            <a:srgbClr val="A4A3A4"/>
          </p15:clr>
        </p15:guide>
        <p15:guide id="7" orient="horz" pos="1366" userDrawn="1">
          <p15:clr>
            <a:srgbClr val="A4A3A4"/>
          </p15:clr>
        </p15:guide>
        <p15:guide id="8" orient="horz" pos="2682" userDrawn="1">
          <p15:clr>
            <a:srgbClr val="A4A3A4"/>
          </p15:clr>
        </p15:guide>
        <p15:guide id="10" pos="28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oxi Li" initials="ZL" lastIdx="1" clrIdx="0">
    <p:extLst>
      <p:ext uri="{19B8F6BF-5375-455C-9EA6-DF929625EA0E}">
        <p15:presenceInfo xmlns:p15="http://schemas.microsoft.com/office/powerpoint/2012/main" userId="3acd3f4dfd3c05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7C"/>
    <a:srgbClr val="FFC000"/>
    <a:srgbClr val="E6AF00"/>
    <a:srgbClr val="FFD03B"/>
    <a:srgbClr val="D2A000"/>
    <a:srgbClr val="866600"/>
    <a:srgbClr val="E6E6E6"/>
    <a:srgbClr val="85C1FC"/>
    <a:srgbClr val="40393A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3" autoAdjust="0"/>
    <p:restoredTop sz="94660" autoAdjust="0"/>
  </p:normalViewPr>
  <p:slideViewPr>
    <p:cSldViewPr snapToGrid="0" showGuides="1">
      <p:cViewPr varScale="1">
        <p:scale>
          <a:sx n="75" d="100"/>
          <a:sy n="75" d="100"/>
        </p:scale>
        <p:origin x="82" y="605"/>
      </p:cViewPr>
      <p:guideLst>
        <p:guide orient="horz" pos="2999"/>
        <p:guide pos="3840"/>
        <p:guide pos="1141"/>
        <p:guide pos="5632"/>
        <p:guide pos="7039"/>
        <p:guide orient="horz" pos="1366"/>
        <p:guide orient="horz" pos="2682"/>
        <p:guide pos="2887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5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42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0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59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54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29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11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7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217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712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251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09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248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21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833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335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88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391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681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168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09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057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97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938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50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4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70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275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36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48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1453769" y="6459523"/>
            <a:ext cx="63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CA2778-5B13-44DF-A715-FCABA52AFB55}" type="slidenum">
              <a:rPr lang="zh-CN" altLang="en-US" sz="1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zh-CN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32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50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55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-1189464"/>
            <a:ext cx="12530492" cy="8047464"/>
            <a:chOff x="0" y="-1189464"/>
            <a:chExt cx="12530492" cy="8047464"/>
          </a:xfrm>
        </p:grpSpPr>
        <p:sp>
          <p:nvSpPr>
            <p:cNvPr id="8" name="任意多边形 7"/>
            <p:cNvSpPr/>
            <p:nvPr/>
          </p:nvSpPr>
          <p:spPr>
            <a:xfrm rot="2700000">
              <a:off x="6993279" y="-1189464"/>
              <a:ext cx="2382953" cy="2382953"/>
            </a:xfrm>
            <a:custGeom>
              <a:avLst/>
              <a:gdLst>
                <a:gd name="connsiteX0" fmla="*/ 0 w 3177271"/>
                <a:gd name="connsiteY0" fmla="*/ 3166723 h 3177271"/>
                <a:gd name="connsiteX1" fmla="*/ 3166723 w 3177271"/>
                <a:gd name="connsiteY1" fmla="*/ 0 h 3177271"/>
                <a:gd name="connsiteX2" fmla="*/ 3177271 w 3177271"/>
                <a:gd name="connsiteY2" fmla="*/ 0 h 3177271"/>
                <a:gd name="connsiteX3" fmla="*/ 3177271 w 3177271"/>
                <a:gd name="connsiteY3" fmla="*/ 3177271 h 3177271"/>
                <a:gd name="connsiteX4" fmla="*/ 0 w 3177271"/>
                <a:gd name="connsiteY4" fmla="*/ 3177271 h 317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7271" h="3177271">
                  <a:moveTo>
                    <a:pt x="0" y="3166723"/>
                  </a:moveTo>
                  <a:lnTo>
                    <a:pt x="3166723" y="0"/>
                  </a:lnTo>
                  <a:lnTo>
                    <a:pt x="3177271" y="0"/>
                  </a:lnTo>
                  <a:lnTo>
                    <a:pt x="3177271" y="3177271"/>
                  </a:lnTo>
                  <a:lnTo>
                    <a:pt x="0" y="3177271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9" name="任意多边形 8"/>
            <p:cNvSpPr/>
            <p:nvPr/>
          </p:nvSpPr>
          <p:spPr>
            <a:xfrm rot="2700000">
              <a:off x="11866066" y="4911255"/>
              <a:ext cx="628839" cy="624963"/>
            </a:xfrm>
            <a:custGeom>
              <a:avLst/>
              <a:gdLst>
                <a:gd name="connsiteX0" fmla="*/ 0 w 307527"/>
                <a:gd name="connsiteY0" fmla="*/ 0 h 532977"/>
                <a:gd name="connsiteX1" fmla="*/ 307527 w 307527"/>
                <a:gd name="connsiteY1" fmla="*/ 307527 h 532977"/>
                <a:gd name="connsiteX2" fmla="*/ 82077 w 307527"/>
                <a:gd name="connsiteY2" fmla="*/ 532977 h 532977"/>
                <a:gd name="connsiteX3" fmla="*/ 0 w 307527"/>
                <a:gd name="connsiteY3" fmla="*/ 532977 h 532977"/>
                <a:gd name="connsiteX0" fmla="*/ 23304 w 330831"/>
                <a:gd name="connsiteY0" fmla="*/ 0 h 606761"/>
                <a:gd name="connsiteX1" fmla="*/ 330831 w 330831"/>
                <a:gd name="connsiteY1" fmla="*/ 307527 h 606761"/>
                <a:gd name="connsiteX2" fmla="*/ 105381 w 330831"/>
                <a:gd name="connsiteY2" fmla="*/ 532977 h 606761"/>
                <a:gd name="connsiteX3" fmla="*/ 0 w 330831"/>
                <a:gd name="connsiteY3" fmla="*/ 606761 h 606761"/>
                <a:gd name="connsiteX4" fmla="*/ 23304 w 330831"/>
                <a:gd name="connsiteY4" fmla="*/ 0 h 606761"/>
                <a:gd name="connsiteX0" fmla="*/ 23304 w 330831"/>
                <a:gd name="connsiteY0" fmla="*/ 0 h 606761"/>
                <a:gd name="connsiteX1" fmla="*/ 330831 w 330831"/>
                <a:gd name="connsiteY1" fmla="*/ 307527 h 606761"/>
                <a:gd name="connsiteX2" fmla="*/ 108295 w 330831"/>
                <a:gd name="connsiteY2" fmla="*/ 600055 h 606761"/>
                <a:gd name="connsiteX3" fmla="*/ 0 w 330831"/>
                <a:gd name="connsiteY3" fmla="*/ 606761 h 606761"/>
                <a:gd name="connsiteX4" fmla="*/ 23304 w 330831"/>
                <a:gd name="connsiteY4" fmla="*/ 0 h 606761"/>
                <a:gd name="connsiteX0" fmla="*/ 23304 w 314808"/>
                <a:gd name="connsiteY0" fmla="*/ 0 h 606761"/>
                <a:gd name="connsiteX1" fmla="*/ 314808 w 314808"/>
                <a:gd name="connsiteY1" fmla="*/ 332682 h 606761"/>
                <a:gd name="connsiteX2" fmla="*/ 108295 w 314808"/>
                <a:gd name="connsiteY2" fmla="*/ 600055 h 606761"/>
                <a:gd name="connsiteX3" fmla="*/ 0 w 314808"/>
                <a:gd name="connsiteY3" fmla="*/ 606761 h 606761"/>
                <a:gd name="connsiteX4" fmla="*/ 23304 w 314808"/>
                <a:gd name="connsiteY4" fmla="*/ 0 h 606761"/>
                <a:gd name="connsiteX0" fmla="*/ 23304 w 565338"/>
                <a:gd name="connsiteY0" fmla="*/ 0 h 621113"/>
                <a:gd name="connsiteX1" fmla="*/ 565338 w 565338"/>
                <a:gd name="connsiteY1" fmla="*/ 621113 h 621113"/>
                <a:gd name="connsiteX2" fmla="*/ 108295 w 565338"/>
                <a:gd name="connsiteY2" fmla="*/ 600055 h 621113"/>
                <a:gd name="connsiteX3" fmla="*/ 0 w 565338"/>
                <a:gd name="connsiteY3" fmla="*/ 606761 h 621113"/>
                <a:gd name="connsiteX4" fmla="*/ 23304 w 565338"/>
                <a:gd name="connsiteY4" fmla="*/ 0 h 621113"/>
                <a:gd name="connsiteX0" fmla="*/ 23304 w 530381"/>
                <a:gd name="connsiteY0" fmla="*/ 0 h 606761"/>
                <a:gd name="connsiteX1" fmla="*/ 530381 w 530381"/>
                <a:gd name="connsiteY1" fmla="*/ 594282 h 606761"/>
                <a:gd name="connsiteX2" fmla="*/ 108295 w 530381"/>
                <a:gd name="connsiteY2" fmla="*/ 600055 h 606761"/>
                <a:gd name="connsiteX3" fmla="*/ 0 w 530381"/>
                <a:gd name="connsiteY3" fmla="*/ 606761 h 606761"/>
                <a:gd name="connsiteX4" fmla="*/ 23304 w 530381"/>
                <a:gd name="connsiteY4" fmla="*/ 0 h 606761"/>
                <a:gd name="connsiteX0" fmla="*/ 17477 w 524554"/>
                <a:gd name="connsiteY0" fmla="*/ 0 h 622412"/>
                <a:gd name="connsiteX1" fmla="*/ 524554 w 524554"/>
                <a:gd name="connsiteY1" fmla="*/ 594282 h 622412"/>
                <a:gd name="connsiteX2" fmla="*/ 102468 w 524554"/>
                <a:gd name="connsiteY2" fmla="*/ 600055 h 622412"/>
                <a:gd name="connsiteX3" fmla="*/ 0 w 524554"/>
                <a:gd name="connsiteY3" fmla="*/ 622412 h 622412"/>
                <a:gd name="connsiteX4" fmla="*/ 17477 w 524554"/>
                <a:gd name="connsiteY4" fmla="*/ 0 h 622412"/>
                <a:gd name="connsiteX0" fmla="*/ 17477 w 524554"/>
                <a:gd name="connsiteY0" fmla="*/ 0 h 622412"/>
                <a:gd name="connsiteX1" fmla="*/ 524554 w 524554"/>
                <a:gd name="connsiteY1" fmla="*/ 594282 h 622412"/>
                <a:gd name="connsiteX2" fmla="*/ 0 w 524554"/>
                <a:gd name="connsiteY2" fmla="*/ 622412 h 622412"/>
                <a:gd name="connsiteX3" fmla="*/ 17477 w 524554"/>
                <a:gd name="connsiteY3" fmla="*/ 0 h 622412"/>
                <a:gd name="connsiteX0" fmla="*/ 17477 w 543975"/>
                <a:gd name="connsiteY0" fmla="*/ 0 h 622412"/>
                <a:gd name="connsiteX1" fmla="*/ 543975 w 543975"/>
                <a:gd name="connsiteY1" fmla="*/ 612170 h 622412"/>
                <a:gd name="connsiteX2" fmla="*/ 0 w 543975"/>
                <a:gd name="connsiteY2" fmla="*/ 622412 h 622412"/>
                <a:gd name="connsiteX3" fmla="*/ 17477 w 543975"/>
                <a:gd name="connsiteY3" fmla="*/ 0 h 62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975" h="622412">
                  <a:moveTo>
                    <a:pt x="17477" y="0"/>
                  </a:moveTo>
                  <a:lnTo>
                    <a:pt x="543975" y="612170"/>
                  </a:lnTo>
                  <a:lnTo>
                    <a:pt x="0" y="622412"/>
                  </a:lnTo>
                  <a:cubicBezTo>
                    <a:pt x="0" y="444753"/>
                    <a:pt x="17477" y="177659"/>
                    <a:pt x="17477" y="0"/>
                  </a:cubicBezTo>
                  <a:close/>
                </a:path>
              </a:pathLst>
            </a:cu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/>
            <a:srcRect l="15598" t="11334" r="44229" b="-766"/>
            <a:stretch/>
          </p:blipFill>
          <p:spPr>
            <a:xfrm>
              <a:off x="9995346" y="1833874"/>
              <a:ext cx="2187222" cy="3341248"/>
            </a:xfrm>
            <a:custGeom>
              <a:avLst/>
              <a:gdLst>
                <a:gd name="connsiteX0" fmla="*/ 1651000 w 2139361"/>
                <a:gd name="connsiteY0" fmla="*/ 0 h 3268134"/>
                <a:gd name="connsiteX1" fmla="*/ 2139361 w 2139361"/>
                <a:gd name="connsiteY1" fmla="*/ 483352 h 3268134"/>
                <a:gd name="connsiteX2" fmla="*/ 2139361 w 2139361"/>
                <a:gd name="connsiteY2" fmla="*/ 2784782 h 3268134"/>
                <a:gd name="connsiteX3" fmla="*/ 1651000 w 2139361"/>
                <a:gd name="connsiteY3" fmla="*/ 3268134 h 3268134"/>
                <a:gd name="connsiteX4" fmla="*/ 0 w 2139361"/>
                <a:gd name="connsiteY4" fmla="*/ 1634067 h 3268134"/>
                <a:gd name="connsiteX5" fmla="*/ 1651000 w 2139361"/>
                <a:gd name="connsiteY5" fmla="*/ 0 h 326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361" h="3268134">
                  <a:moveTo>
                    <a:pt x="1651000" y="0"/>
                  </a:moveTo>
                  <a:lnTo>
                    <a:pt x="2139361" y="483352"/>
                  </a:lnTo>
                  <a:lnTo>
                    <a:pt x="2139361" y="2784782"/>
                  </a:lnTo>
                  <a:lnTo>
                    <a:pt x="1651000" y="3268134"/>
                  </a:lnTo>
                  <a:lnTo>
                    <a:pt x="0" y="1634067"/>
                  </a:lnTo>
                  <a:lnTo>
                    <a:pt x="1651000" y="0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rcRect l="10254" t="6231" r="29608" b="2626"/>
            <a:stretch>
              <a:fillRect/>
            </a:stretch>
          </p:blipFill>
          <p:spPr>
            <a:xfrm>
              <a:off x="10023958" y="0"/>
              <a:ext cx="2166839" cy="1685456"/>
            </a:xfrm>
            <a:custGeom>
              <a:avLst/>
              <a:gdLst>
                <a:gd name="connsiteX0" fmla="*/ 0 w 2166839"/>
                <a:gd name="connsiteY0" fmla="*/ 0 h 1685456"/>
                <a:gd name="connsiteX1" fmla="*/ 2166839 w 2166839"/>
                <a:gd name="connsiteY1" fmla="*/ 0 h 1685456"/>
                <a:gd name="connsiteX2" fmla="*/ 2166839 w 2166839"/>
                <a:gd name="connsiteY2" fmla="*/ 1155322 h 1685456"/>
                <a:gd name="connsiteX3" fmla="*/ 1648370 w 2166839"/>
                <a:gd name="connsiteY3" fmla="*/ 1685456 h 168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6839" h="1685456">
                  <a:moveTo>
                    <a:pt x="0" y="0"/>
                  </a:moveTo>
                  <a:lnTo>
                    <a:pt x="2166839" y="0"/>
                  </a:lnTo>
                  <a:lnTo>
                    <a:pt x="2166839" y="1155322"/>
                  </a:lnTo>
                  <a:lnTo>
                    <a:pt x="1648370" y="1685456"/>
                  </a:lnTo>
                  <a:close/>
                </a:path>
              </a:pathLst>
            </a:custGeom>
          </p:spPr>
        </p:pic>
        <p:grpSp>
          <p:nvGrpSpPr>
            <p:cNvPr id="12" name="组合 11"/>
            <p:cNvGrpSpPr/>
            <p:nvPr/>
          </p:nvGrpSpPr>
          <p:grpSpPr>
            <a:xfrm>
              <a:off x="0" y="5962025"/>
              <a:ext cx="972918" cy="895975"/>
              <a:chOff x="0" y="5962027"/>
              <a:chExt cx="972918" cy="895975"/>
            </a:xfrm>
          </p:grpSpPr>
          <p:sp>
            <p:nvSpPr>
              <p:cNvPr id="15" name="任意多边形 14"/>
              <p:cNvSpPr/>
              <p:nvPr/>
            </p:nvSpPr>
            <p:spPr>
              <a:xfrm>
                <a:off x="0" y="5962027"/>
                <a:ext cx="972918" cy="895975"/>
              </a:xfrm>
              <a:custGeom>
                <a:avLst/>
                <a:gdLst>
                  <a:gd name="connsiteX0" fmla="*/ 22992 w 972918"/>
                  <a:gd name="connsiteY0" fmla="*/ 0 h 857875"/>
                  <a:gd name="connsiteX1" fmla="*/ 972918 w 972918"/>
                  <a:gd name="connsiteY1" fmla="*/ 857875 h 857875"/>
                  <a:gd name="connsiteX2" fmla="*/ 313664 w 972918"/>
                  <a:gd name="connsiteY2" fmla="*/ 857875 h 857875"/>
                  <a:gd name="connsiteX3" fmla="*/ 0 w 972918"/>
                  <a:gd name="connsiteY3" fmla="*/ 566663 h 857875"/>
                  <a:gd name="connsiteX4" fmla="*/ 22992 w 972918"/>
                  <a:gd name="connsiteY4" fmla="*/ 566663 h 857875"/>
                  <a:gd name="connsiteX5" fmla="*/ 22992 w 972918"/>
                  <a:gd name="connsiteY5" fmla="*/ 0 h 857875"/>
                  <a:gd name="connsiteX0" fmla="*/ 132 w 972918"/>
                  <a:gd name="connsiteY0" fmla="*/ 0 h 895975"/>
                  <a:gd name="connsiteX1" fmla="*/ 972918 w 972918"/>
                  <a:gd name="connsiteY1" fmla="*/ 895975 h 895975"/>
                  <a:gd name="connsiteX2" fmla="*/ 313664 w 972918"/>
                  <a:gd name="connsiteY2" fmla="*/ 895975 h 895975"/>
                  <a:gd name="connsiteX3" fmla="*/ 0 w 972918"/>
                  <a:gd name="connsiteY3" fmla="*/ 604763 h 895975"/>
                  <a:gd name="connsiteX4" fmla="*/ 22992 w 972918"/>
                  <a:gd name="connsiteY4" fmla="*/ 604763 h 895975"/>
                  <a:gd name="connsiteX5" fmla="*/ 132 w 972918"/>
                  <a:gd name="connsiteY5" fmla="*/ 0 h 895975"/>
                  <a:gd name="connsiteX0" fmla="*/ 132 w 972918"/>
                  <a:gd name="connsiteY0" fmla="*/ 0 h 895975"/>
                  <a:gd name="connsiteX1" fmla="*/ 972918 w 972918"/>
                  <a:gd name="connsiteY1" fmla="*/ 895975 h 895975"/>
                  <a:gd name="connsiteX2" fmla="*/ 313664 w 972918"/>
                  <a:gd name="connsiteY2" fmla="*/ 895975 h 895975"/>
                  <a:gd name="connsiteX3" fmla="*/ 0 w 972918"/>
                  <a:gd name="connsiteY3" fmla="*/ 604763 h 895975"/>
                  <a:gd name="connsiteX4" fmla="*/ 15372 w 972918"/>
                  <a:gd name="connsiteY4" fmla="*/ 589523 h 895975"/>
                  <a:gd name="connsiteX5" fmla="*/ 132 w 972918"/>
                  <a:gd name="connsiteY5" fmla="*/ 0 h 895975"/>
                  <a:gd name="connsiteX0" fmla="*/ 132 w 972918"/>
                  <a:gd name="connsiteY0" fmla="*/ 0 h 895975"/>
                  <a:gd name="connsiteX1" fmla="*/ 972918 w 972918"/>
                  <a:gd name="connsiteY1" fmla="*/ 895975 h 895975"/>
                  <a:gd name="connsiteX2" fmla="*/ 313664 w 972918"/>
                  <a:gd name="connsiteY2" fmla="*/ 895975 h 895975"/>
                  <a:gd name="connsiteX3" fmla="*/ 0 w 972918"/>
                  <a:gd name="connsiteY3" fmla="*/ 604763 h 895975"/>
                  <a:gd name="connsiteX4" fmla="*/ 132 w 972918"/>
                  <a:gd name="connsiteY4" fmla="*/ 589523 h 895975"/>
                  <a:gd name="connsiteX5" fmla="*/ 132 w 972918"/>
                  <a:gd name="connsiteY5" fmla="*/ 0 h 89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2918" h="895975">
                    <a:moveTo>
                      <a:pt x="132" y="0"/>
                    </a:moveTo>
                    <a:lnTo>
                      <a:pt x="972918" y="895975"/>
                    </a:lnTo>
                    <a:lnTo>
                      <a:pt x="313664" y="895975"/>
                    </a:lnTo>
                    <a:lnTo>
                      <a:pt x="0" y="604763"/>
                    </a:lnTo>
                    <a:lnTo>
                      <a:pt x="132" y="589523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39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0" y="6275577"/>
                <a:ext cx="649447" cy="582425"/>
              </a:xfrm>
              <a:custGeom>
                <a:avLst/>
                <a:gdLst>
                  <a:gd name="connsiteX0" fmla="*/ 0 w 649447"/>
                  <a:gd name="connsiteY0" fmla="*/ 0 h 582425"/>
                  <a:gd name="connsiteX1" fmla="*/ 649447 w 649447"/>
                  <a:gd name="connsiteY1" fmla="*/ 582425 h 582425"/>
                  <a:gd name="connsiteX2" fmla="*/ 0 w 649447"/>
                  <a:gd name="connsiteY2" fmla="*/ 582425 h 582425"/>
                  <a:gd name="connsiteX3" fmla="*/ 0 w 649447"/>
                  <a:gd name="connsiteY3" fmla="*/ 0 h 58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9447" h="582425">
                    <a:moveTo>
                      <a:pt x="0" y="0"/>
                    </a:moveTo>
                    <a:lnTo>
                      <a:pt x="649447" y="582425"/>
                    </a:lnTo>
                    <a:lnTo>
                      <a:pt x="0" y="582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 rot="2700000">
              <a:off x="11863179" y="1391866"/>
              <a:ext cx="664762" cy="669865"/>
            </a:xfrm>
            <a:custGeom>
              <a:avLst/>
              <a:gdLst>
                <a:gd name="connsiteX0" fmla="*/ 0 w 307527"/>
                <a:gd name="connsiteY0" fmla="*/ 0 h 532977"/>
                <a:gd name="connsiteX1" fmla="*/ 307527 w 307527"/>
                <a:gd name="connsiteY1" fmla="*/ 307527 h 532977"/>
                <a:gd name="connsiteX2" fmla="*/ 82077 w 307527"/>
                <a:gd name="connsiteY2" fmla="*/ 532977 h 532977"/>
                <a:gd name="connsiteX3" fmla="*/ 0 w 307527"/>
                <a:gd name="connsiteY3" fmla="*/ 532977 h 532977"/>
                <a:gd name="connsiteX0" fmla="*/ 23304 w 330831"/>
                <a:gd name="connsiteY0" fmla="*/ 0 h 606761"/>
                <a:gd name="connsiteX1" fmla="*/ 330831 w 330831"/>
                <a:gd name="connsiteY1" fmla="*/ 307527 h 606761"/>
                <a:gd name="connsiteX2" fmla="*/ 105381 w 330831"/>
                <a:gd name="connsiteY2" fmla="*/ 532977 h 606761"/>
                <a:gd name="connsiteX3" fmla="*/ 0 w 330831"/>
                <a:gd name="connsiteY3" fmla="*/ 606761 h 606761"/>
                <a:gd name="connsiteX4" fmla="*/ 23304 w 330831"/>
                <a:gd name="connsiteY4" fmla="*/ 0 h 606761"/>
                <a:gd name="connsiteX0" fmla="*/ 23304 w 330831"/>
                <a:gd name="connsiteY0" fmla="*/ 0 h 606761"/>
                <a:gd name="connsiteX1" fmla="*/ 330831 w 330831"/>
                <a:gd name="connsiteY1" fmla="*/ 307527 h 606761"/>
                <a:gd name="connsiteX2" fmla="*/ 108295 w 330831"/>
                <a:gd name="connsiteY2" fmla="*/ 600055 h 606761"/>
                <a:gd name="connsiteX3" fmla="*/ 0 w 330831"/>
                <a:gd name="connsiteY3" fmla="*/ 606761 h 606761"/>
                <a:gd name="connsiteX4" fmla="*/ 23304 w 330831"/>
                <a:gd name="connsiteY4" fmla="*/ 0 h 606761"/>
                <a:gd name="connsiteX0" fmla="*/ 23304 w 314808"/>
                <a:gd name="connsiteY0" fmla="*/ 0 h 606761"/>
                <a:gd name="connsiteX1" fmla="*/ 314808 w 314808"/>
                <a:gd name="connsiteY1" fmla="*/ 332682 h 606761"/>
                <a:gd name="connsiteX2" fmla="*/ 108295 w 314808"/>
                <a:gd name="connsiteY2" fmla="*/ 600055 h 606761"/>
                <a:gd name="connsiteX3" fmla="*/ 0 w 314808"/>
                <a:gd name="connsiteY3" fmla="*/ 606761 h 606761"/>
                <a:gd name="connsiteX4" fmla="*/ 23304 w 314808"/>
                <a:gd name="connsiteY4" fmla="*/ 0 h 606761"/>
                <a:gd name="connsiteX0" fmla="*/ 23304 w 565338"/>
                <a:gd name="connsiteY0" fmla="*/ 0 h 621113"/>
                <a:gd name="connsiteX1" fmla="*/ 565338 w 565338"/>
                <a:gd name="connsiteY1" fmla="*/ 621113 h 621113"/>
                <a:gd name="connsiteX2" fmla="*/ 108295 w 565338"/>
                <a:gd name="connsiteY2" fmla="*/ 600055 h 621113"/>
                <a:gd name="connsiteX3" fmla="*/ 0 w 565338"/>
                <a:gd name="connsiteY3" fmla="*/ 606761 h 621113"/>
                <a:gd name="connsiteX4" fmla="*/ 23304 w 565338"/>
                <a:gd name="connsiteY4" fmla="*/ 0 h 621113"/>
                <a:gd name="connsiteX0" fmla="*/ 23304 w 530381"/>
                <a:gd name="connsiteY0" fmla="*/ 0 h 606761"/>
                <a:gd name="connsiteX1" fmla="*/ 530381 w 530381"/>
                <a:gd name="connsiteY1" fmla="*/ 594282 h 606761"/>
                <a:gd name="connsiteX2" fmla="*/ 108295 w 530381"/>
                <a:gd name="connsiteY2" fmla="*/ 600055 h 606761"/>
                <a:gd name="connsiteX3" fmla="*/ 0 w 530381"/>
                <a:gd name="connsiteY3" fmla="*/ 606761 h 606761"/>
                <a:gd name="connsiteX4" fmla="*/ 23304 w 530381"/>
                <a:gd name="connsiteY4" fmla="*/ 0 h 606761"/>
                <a:gd name="connsiteX0" fmla="*/ 23304 w 569223"/>
                <a:gd name="connsiteY0" fmla="*/ 0 h 643472"/>
                <a:gd name="connsiteX1" fmla="*/ 569223 w 569223"/>
                <a:gd name="connsiteY1" fmla="*/ 643472 h 643472"/>
                <a:gd name="connsiteX2" fmla="*/ 108295 w 569223"/>
                <a:gd name="connsiteY2" fmla="*/ 600055 h 643472"/>
                <a:gd name="connsiteX3" fmla="*/ 0 w 569223"/>
                <a:gd name="connsiteY3" fmla="*/ 606761 h 643472"/>
                <a:gd name="connsiteX4" fmla="*/ 23304 w 569223"/>
                <a:gd name="connsiteY4" fmla="*/ 0 h 643472"/>
                <a:gd name="connsiteX0" fmla="*/ 21362 w 567281"/>
                <a:gd name="connsiteY0" fmla="*/ 0 h 667131"/>
                <a:gd name="connsiteX1" fmla="*/ 567281 w 567281"/>
                <a:gd name="connsiteY1" fmla="*/ 643472 h 667131"/>
                <a:gd name="connsiteX2" fmla="*/ 106353 w 567281"/>
                <a:gd name="connsiteY2" fmla="*/ 600055 h 667131"/>
                <a:gd name="connsiteX3" fmla="*/ 0 w 567281"/>
                <a:gd name="connsiteY3" fmla="*/ 667131 h 667131"/>
                <a:gd name="connsiteX4" fmla="*/ 21362 w 567281"/>
                <a:gd name="connsiteY4" fmla="*/ 0 h 667131"/>
                <a:gd name="connsiteX0" fmla="*/ 21362 w 567281"/>
                <a:gd name="connsiteY0" fmla="*/ 0 h 667131"/>
                <a:gd name="connsiteX1" fmla="*/ 567281 w 567281"/>
                <a:gd name="connsiteY1" fmla="*/ 643472 h 667131"/>
                <a:gd name="connsiteX2" fmla="*/ 106353 w 567281"/>
                <a:gd name="connsiteY2" fmla="*/ 600055 h 667131"/>
                <a:gd name="connsiteX3" fmla="*/ 0 w 567281"/>
                <a:gd name="connsiteY3" fmla="*/ 667131 h 667131"/>
                <a:gd name="connsiteX4" fmla="*/ 21362 w 567281"/>
                <a:gd name="connsiteY4" fmla="*/ 0 h 667131"/>
                <a:gd name="connsiteX0" fmla="*/ 21362 w 567281"/>
                <a:gd name="connsiteY0" fmla="*/ 0 h 667131"/>
                <a:gd name="connsiteX1" fmla="*/ 567281 w 567281"/>
                <a:gd name="connsiteY1" fmla="*/ 643472 h 667131"/>
                <a:gd name="connsiteX2" fmla="*/ 0 w 567281"/>
                <a:gd name="connsiteY2" fmla="*/ 667131 h 667131"/>
                <a:gd name="connsiteX3" fmla="*/ 21362 w 567281"/>
                <a:gd name="connsiteY3" fmla="*/ 0 h 667131"/>
                <a:gd name="connsiteX0" fmla="*/ 21362 w 582818"/>
                <a:gd name="connsiteY0" fmla="*/ 0 h 667131"/>
                <a:gd name="connsiteX1" fmla="*/ 582818 w 582818"/>
                <a:gd name="connsiteY1" fmla="*/ 661358 h 667131"/>
                <a:gd name="connsiteX2" fmla="*/ 0 w 582818"/>
                <a:gd name="connsiteY2" fmla="*/ 667131 h 667131"/>
                <a:gd name="connsiteX3" fmla="*/ 21362 w 582818"/>
                <a:gd name="connsiteY3" fmla="*/ 0 h 667131"/>
                <a:gd name="connsiteX0" fmla="*/ 13594 w 575050"/>
                <a:gd name="connsiteY0" fmla="*/ 0 h 667131"/>
                <a:gd name="connsiteX1" fmla="*/ 575050 w 575050"/>
                <a:gd name="connsiteY1" fmla="*/ 661358 h 667131"/>
                <a:gd name="connsiteX2" fmla="*/ 0 w 575050"/>
                <a:gd name="connsiteY2" fmla="*/ 667131 h 667131"/>
                <a:gd name="connsiteX3" fmla="*/ 13594 w 575050"/>
                <a:gd name="connsiteY3" fmla="*/ 0 h 66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050" h="667131">
                  <a:moveTo>
                    <a:pt x="13594" y="0"/>
                  </a:moveTo>
                  <a:lnTo>
                    <a:pt x="575050" y="661358"/>
                  </a:lnTo>
                  <a:lnTo>
                    <a:pt x="0" y="667131"/>
                  </a:lnTo>
                  <a:cubicBezTo>
                    <a:pt x="0" y="489472"/>
                    <a:pt x="13594" y="177659"/>
                    <a:pt x="13594" y="0"/>
                  </a:cubicBezTo>
                  <a:close/>
                </a:path>
              </a:pathLst>
            </a:cu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6485" y="38815"/>
              <a:ext cx="3380747" cy="3385256"/>
            </a:xfrm>
            <a:custGeom>
              <a:avLst/>
              <a:gdLst>
                <a:gd name="connsiteX0" fmla="*/ 1685003 w 3370005"/>
                <a:gd name="connsiteY0" fmla="*/ 0 h 3370004"/>
                <a:gd name="connsiteX1" fmla="*/ 3370005 w 3370005"/>
                <a:gd name="connsiteY1" fmla="*/ 1685002 h 3370004"/>
                <a:gd name="connsiteX2" fmla="*/ 1685003 w 3370005"/>
                <a:gd name="connsiteY2" fmla="*/ 3370004 h 3370004"/>
                <a:gd name="connsiteX3" fmla="*/ 0 w 3370005"/>
                <a:gd name="connsiteY3" fmla="*/ 1685002 h 337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0005" h="3370004">
                  <a:moveTo>
                    <a:pt x="1685003" y="0"/>
                  </a:moveTo>
                  <a:lnTo>
                    <a:pt x="3370005" y="1685002"/>
                  </a:lnTo>
                  <a:lnTo>
                    <a:pt x="1685003" y="3370004"/>
                  </a:lnTo>
                  <a:lnTo>
                    <a:pt x="0" y="1685002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6550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12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62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03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03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4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10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73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56423-C432-45E6-89A1-31D5D84238BE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1E86F-CBF7-4DF7-824A-AB405C555A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1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31.gif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tags" Target="../tags/tag20.xml"/><Relationship Id="rId21" Type="http://schemas.openxmlformats.org/officeDocument/2006/relationships/image" Target="../media/image25.png"/><Relationship Id="rId7" Type="http://schemas.openxmlformats.org/officeDocument/2006/relationships/tags" Target="../tags/tag24.xml"/><Relationship Id="rId12" Type="http://schemas.openxmlformats.org/officeDocument/2006/relationships/image" Target="../media/image5.emf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tags" Target="../tags/tag19.xml"/><Relationship Id="rId16" Type="http://schemas.openxmlformats.org/officeDocument/2006/relationships/image" Target="../media/image13.png"/><Relationship Id="rId20" Type="http://schemas.openxmlformats.org/officeDocument/2006/relationships/image" Target="../media/image24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notesSlide" Target="../notesSlides/notesSlide10.xml"/><Relationship Id="rId24" Type="http://schemas.openxmlformats.org/officeDocument/2006/relationships/image" Target="../media/image28.png"/><Relationship Id="rId5" Type="http://schemas.openxmlformats.org/officeDocument/2006/relationships/tags" Target="../tags/tag22.xml"/><Relationship Id="rId15" Type="http://schemas.openxmlformats.org/officeDocument/2006/relationships/image" Target="../media/image33.png"/><Relationship Id="rId23" Type="http://schemas.openxmlformats.org/officeDocument/2006/relationships/image" Target="../media/image27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23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32.gif"/><Relationship Id="rId2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5.emf"/><Relationship Id="rId7" Type="http://schemas.openxmlformats.org/officeDocument/2006/relationships/image" Target="../media/image340.png"/><Relationship Id="rId12" Type="http://schemas.openxmlformats.org/officeDocument/2006/relationships/image" Target="../media/image3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11" Type="http://schemas.openxmlformats.org/officeDocument/2006/relationships/image" Target="../media/image31.gif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4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28.xml"/><Relationship Id="rId16" Type="http://schemas.openxmlformats.org/officeDocument/2006/relationships/image" Target="../media/image63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58.png"/><Relationship Id="rId5" Type="http://schemas.openxmlformats.org/officeDocument/2006/relationships/tags" Target="../tags/tag31.xml"/><Relationship Id="rId15" Type="http://schemas.openxmlformats.org/officeDocument/2006/relationships/image" Target="../media/image62.png"/><Relationship Id="rId10" Type="http://schemas.openxmlformats.org/officeDocument/2006/relationships/image" Target="../media/image5.emf"/><Relationship Id="rId4" Type="http://schemas.openxmlformats.org/officeDocument/2006/relationships/tags" Target="../tags/tag30.xml"/><Relationship Id="rId9" Type="http://schemas.openxmlformats.org/officeDocument/2006/relationships/notesSlide" Target="../notesSlides/notesSlide23.xml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62.png"/><Relationship Id="rId3" Type="http://schemas.openxmlformats.org/officeDocument/2006/relationships/tags" Target="../tags/tag36.xml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6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0.png"/><Relationship Id="rId5" Type="http://schemas.openxmlformats.org/officeDocument/2006/relationships/tags" Target="../tags/tag38.xml"/><Relationship Id="rId10" Type="http://schemas.openxmlformats.org/officeDocument/2006/relationships/image" Target="../media/image59.png"/><Relationship Id="rId4" Type="http://schemas.openxmlformats.org/officeDocument/2006/relationships/tags" Target="../tags/tag37.xml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transformers-141e32e69591" TargetMode="External"/><Relationship Id="rId3" Type="http://schemas.openxmlformats.org/officeDocument/2006/relationships/image" Target="../media/image5.emf"/><Relationship Id="rId7" Type="http://schemas.openxmlformats.org/officeDocument/2006/relationships/hyperlink" Target="http://jalammar.github.io/illustrated-transforme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ursera.org/learn/nlp-sequence-models" TargetMode="External"/><Relationship Id="rId5" Type="http://schemas.openxmlformats.org/officeDocument/2006/relationships/hyperlink" Target="https://papers.nips.cc/paper/7181-attention-is-all-you-need.pdf" TargetMode="External"/><Relationship Id="rId4" Type="http://schemas.openxmlformats.org/officeDocument/2006/relationships/hyperlink" Target="https://www.deeplearningbook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notesSlide" Target="../notesSlides/notesSlide9.xml"/><Relationship Id="rId26" Type="http://schemas.openxmlformats.org/officeDocument/2006/relationships/image" Target="../media/image19.png"/><Relationship Id="rId21" Type="http://schemas.openxmlformats.org/officeDocument/2006/relationships/image" Target="../media/image14.png"/><Relationship Id="rId34" Type="http://schemas.openxmlformats.org/officeDocument/2006/relationships/image" Target="../media/image27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18.png"/><Relationship Id="rId33" Type="http://schemas.openxmlformats.org/officeDocument/2006/relationships/image" Target="../media/image26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13.png"/><Relationship Id="rId29" Type="http://schemas.openxmlformats.org/officeDocument/2006/relationships/image" Target="../media/image2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37" Type="http://schemas.openxmlformats.org/officeDocument/2006/relationships/image" Target="../media/image30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36" Type="http://schemas.openxmlformats.org/officeDocument/2006/relationships/image" Target="../media/image29.png"/><Relationship Id="rId10" Type="http://schemas.openxmlformats.org/officeDocument/2006/relationships/tags" Target="../tags/tag11.xml"/><Relationship Id="rId19" Type="http://schemas.openxmlformats.org/officeDocument/2006/relationships/image" Target="../media/image5.emf"/><Relationship Id="rId31" Type="http://schemas.openxmlformats.org/officeDocument/2006/relationships/image" Target="../media/image24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23.png"/><Relationship Id="rId35" Type="http://schemas.openxmlformats.org/officeDocument/2006/relationships/image" Target="../media/image28.png"/><Relationship Id="rId8" Type="http://schemas.openxmlformats.org/officeDocument/2006/relationships/tags" Target="../tags/tag9.xml"/><Relationship Id="rId3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621314" y="254093"/>
            <a:ext cx="139700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1542790" y="3994468"/>
            <a:ext cx="5046309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宋宁宇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麦嘉仪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李卓熹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D8D99-9FC1-4077-A02C-F038A2C8B94A}"/>
              </a:ext>
            </a:extLst>
          </p:cNvPr>
          <p:cNvGrpSpPr/>
          <p:nvPr/>
        </p:nvGrpSpPr>
        <p:grpSpPr>
          <a:xfrm>
            <a:off x="-258530" y="2150322"/>
            <a:ext cx="8648952" cy="1382481"/>
            <a:chOff x="-567720" y="2741227"/>
            <a:chExt cx="8648952" cy="1382481"/>
          </a:xfrm>
        </p:grpSpPr>
        <p:sp>
          <p:nvSpPr>
            <p:cNvPr id="19" name="文本框 18"/>
            <p:cNvSpPr txBox="1"/>
            <p:nvPr/>
          </p:nvSpPr>
          <p:spPr>
            <a:xfrm>
              <a:off x="-567720" y="2741227"/>
              <a:ext cx="86489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kern="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深度学习中的序列模型</a:t>
              </a:r>
              <a:endParaRPr lang="en-US" altLang="zh-CN" sz="5400" b="1" kern="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D0DD5A6-3D60-427B-AC00-DB8F714C956A}"/>
                </a:ext>
              </a:extLst>
            </p:cNvPr>
            <p:cNvSpPr txBox="1"/>
            <p:nvPr/>
          </p:nvSpPr>
          <p:spPr>
            <a:xfrm>
              <a:off x="330329" y="3662043"/>
              <a:ext cx="6852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kern="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及其在 </a:t>
              </a:r>
              <a:r>
                <a:rPr lang="en-US" altLang="zh-CN" sz="2400" kern="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2020 </a:t>
              </a:r>
              <a:r>
                <a:rPr lang="zh-CN" altLang="en-US" sz="2400" kern="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腾讯广告算法大赛中的应用</a:t>
              </a:r>
              <a:endParaRPr lang="en-US" altLang="zh-CN" sz="2400" kern="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52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3428457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循环神经网络（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RNN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）：思想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8FBED52-F4DC-4126-8ABB-3E267717F74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3"/>
          <a:stretch/>
        </p:blipFill>
        <p:spPr>
          <a:xfrm>
            <a:off x="7219255" y="1582229"/>
            <a:ext cx="4548775" cy="2520219"/>
          </a:xfrm>
          <a:prstGeom prst="rect">
            <a:avLst/>
          </a:prstGeom>
          <a:effectLst/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F1B4E8D-21E9-41D0-B22B-EFB39CE0A9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559" y="4539766"/>
            <a:ext cx="5600035" cy="1472009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3354AF8-AB33-4868-B470-CB2113B96A41}"/>
              </a:ext>
            </a:extLst>
          </p:cNvPr>
          <p:cNvCxnSpPr>
            <a:cxnSpLocks/>
          </p:cNvCxnSpPr>
          <p:nvPr/>
        </p:nvCxnSpPr>
        <p:spPr>
          <a:xfrm>
            <a:off x="7599202" y="1628503"/>
            <a:ext cx="0" cy="500179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B74DE4A-C46E-4ECE-A419-88847AE93DCC}"/>
              </a:ext>
            </a:extLst>
          </p:cNvPr>
          <p:cNvGrpSpPr/>
          <p:nvPr/>
        </p:nvGrpSpPr>
        <p:grpSpPr>
          <a:xfrm>
            <a:off x="8014954" y="6203071"/>
            <a:ext cx="3491246" cy="338554"/>
            <a:chOff x="7716900" y="5480360"/>
            <a:chExt cx="3491246" cy="33855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20F0F92-1153-4E98-93A1-92BD39487FC5}"/>
                </a:ext>
              </a:extLst>
            </p:cNvPr>
            <p:cNvSpPr/>
            <p:nvPr/>
          </p:nvSpPr>
          <p:spPr>
            <a:xfrm>
              <a:off x="8241678" y="5480360"/>
              <a:ext cx="24416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循环神经网络的前馈过程</a:t>
              </a:r>
              <a:endParaRPr lang="zh-CN" altLang="en-US" sz="1600" dirty="0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05AE2D6-29CD-43E3-BFE9-95AB90B680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6900" y="5486061"/>
              <a:ext cx="34912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11B4A347-B892-43BE-BCDE-05177EABD60C}"/>
              </a:ext>
            </a:extLst>
          </p:cNvPr>
          <p:cNvSpPr/>
          <p:nvPr/>
        </p:nvSpPr>
        <p:spPr>
          <a:xfrm>
            <a:off x="732298" y="1312230"/>
            <a:ext cx="9534445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在处理当前输入时，把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前一个输入的信息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利用进来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4F209D0-98AB-489B-AD40-91649307A57B}"/>
              </a:ext>
            </a:extLst>
          </p:cNvPr>
          <p:cNvGrpSpPr/>
          <p:nvPr/>
        </p:nvGrpSpPr>
        <p:grpSpPr>
          <a:xfrm>
            <a:off x="972918" y="5310455"/>
            <a:ext cx="6202945" cy="338554"/>
            <a:chOff x="6383259" y="5480360"/>
            <a:chExt cx="6202945" cy="33855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7088261-1802-48CC-AB75-E3520B2FB719}"/>
                </a:ext>
              </a:extLst>
            </p:cNvPr>
            <p:cNvSpPr/>
            <p:nvPr/>
          </p:nvSpPr>
          <p:spPr>
            <a:xfrm>
              <a:off x="7055766" y="5480360"/>
              <a:ext cx="48579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传统前馈网络（左）与循环神经网络（右）的比较</a:t>
              </a:r>
              <a:endParaRPr lang="zh-CN" altLang="en-US" sz="160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25FB32E-7016-4DC3-B082-409354AD0352}"/>
                </a:ext>
              </a:extLst>
            </p:cNvPr>
            <p:cNvCxnSpPr>
              <a:cxnSpLocks/>
            </p:cNvCxnSpPr>
            <p:nvPr/>
          </p:nvCxnSpPr>
          <p:spPr>
            <a:xfrm>
              <a:off x="6383259" y="5486061"/>
              <a:ext cx="62029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94EBC12-AC86-43F9-BE35-6872E97B8B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79756" y="4059409"/>
            <a:ext cx="3639499" cy="1029826"/>
          </a:xfrm>
          <a:prstGeom prst="rect">
            <a:avLst/>
          </a:prstGeom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0237162-2F01-4756-8A3B-42C893539F6B}"/>
              </a:ext>
            </a:extLst>
          </p:cNvPr>
          <p:cNvCxnSpPr>
            <a:cxnSpLocks/>
          </p:cNvCxnSpPr>
          <p:nvPr/>
        </p:nvCxnSpPr>
        <p:spPr>
          <a:xfrm>
            <a:off x="3468259" y="3251200"/>
            <a:ext cx="0" cy="185155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AF0A81F2-6E4D-42FB-AEDE-7B6F8E260891}"/>
              </a:ext>
            </a:extLst>
          </p:cNvPr>
          <p:cNvSpPr/>
          <p:nvPr/>
        </p:nvSpPr>
        <p:spPr>
          <a:xfrm>
            <a:off x="1461737" y="317799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传统前馈网络</a:t>
            </a:r>
            <a:endParaRPr lang="zh-CN" altLang="en-US" sz="1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BD58C36-4FC6-4B9A-990E-2882ABFBA929}"/>
              </a:ext>
            </a:extLst>
          </p:cNvPr>
          <p:cNvSpPr/>
          <p:nvPr/>
        </p:nvSpPr>
        <p:spPr>
          <a:xfrm>
            <a:off x="4768563" y="317656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1400" dirty="0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21EF70B-FABB-4B3A-81D7-51B0EC761956}"/>
              </a:ext>
            </a:extLst>
          </p:cNvPr>
          <p:cNvGrpSpPr/>
          <p:nvPr/>
        </p:nvGrpSpPr>
        <p:grpSpPr>
          <a:xfrm>
            <a:off x="725838" y="3538201"/>
            <a:ext cx="2742422" cy="1564558"/>
            <a:chOff x="7359877" y="3941120"/>
            <a:chExt cx="4008138" cy="2286652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4C8A37D-CA08-4DCF-B720-C3823F7E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965"/>
            <a:stretch/>
          </p:blipFill>
          <p:spPr>
            <a:xfrm>
              <a:off x="8869163" y="3984884"/>
              <a:ext cx="972909" cy="2242888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7852F54D-4561-4372-BA99-51FE424E4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965"/>
            <a:stretch/>
          </p:blipFill>
          <p:spPr>
            <a:xfrm>
              <a:off x="9633814" y="3984884"/>
              <a:ext cx="972909" cy="2242888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74D68244-9157-469D-AB11-3EE30909F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965"/>
            <a:stretch/>
          </p:blipFill>
          <p:spPr>
            <a:xfrm>
              <a:off x="10395106" y="3984884"/>
              <a:ext cx="972909" cy="2242888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1DCB7C97-A98C-4A2A-BDF6-47AD0B19EF8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0762" y="5773579"/>
              <a:ext cx="424530" cy="151764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B42A4D6F-3575-4164-872C-0554D2627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62965"/>
            <a:stretch/>
          </p:blipFill>
          <p:spPr>
            <a:xfrm>
              <a:off x="7359877" y="3941120"/>
              <a:ext cx="972909" cy="2242888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4908AA6C-3F50-4828-9D28-37C1FEF2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165291" y="5289432"/>
              <a:ext cx="573452" cy="447932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15ABF0C4-A2A7-4C50-B160-30A959A67EF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105" y="5779528"/>
              <a:ext cx="250206" cy="151764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D9F4E9CA-9AC0-4047-A72D-F01B502DB9B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9549" y="5789180"/>
              <a:ext cx="422479" cy="151764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1027A0A-20DE-4A6D-AC3A-CBC2F523810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681" y="5038389"/>
              <a:ext cx="424530" cy="151764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E4E554D0-2369-4F19-9062-3F3F8F3431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165" y="5030446"/>
              <a:ext cx="250206" cy="151764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55C621DC-9505-4628-979B-5B895594ACD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245" y="5030446"/>
              <a:ext cx="422479" cy="151764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13BBEB40-64CA-4DD3-A644-23DD8106486F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0503" y="4245920"/>
              <a:ext cx="405047" cy="185603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8A81DF01-5D4A-481F-AF2B-72501228FF5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8050" y="4245921"/>
              <a:ext cx="230723" cy="185603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2FABBD2F-D5DF-493F-8A79-76BD8F6E0038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0654" y="4244502"/>
              <a:ext cx="402996" cy="185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0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3428457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循环神经网络（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RNN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）：训练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FB01DCB-6FE9-4E76-87BF-D8F081A471D7}"/>
                  </a:ext>
                </a:extLst>
              </p:cNvPr>
              <p:cNvSpPr/>
              <p:nvPr/>
            </p:nvSpPr>
            <p:spPr>
              <a:xfrm>
                <a:off x="732300" y="5747892"/>
                <a:ext cx="7578580" cy="554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通过反向传播，把权重矩阵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训练出来即可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FB01DCB-6FE9-4E76-87BF-D8F081A47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00" y="5747892"/>
                <a:ext cx="7578580" cy="554319"/>
              </a:xfrm>
              <a:prstGeom prst="rect">
                <a:avLst/>
              </a:prstGeom>
              <a:blipFill>
                <a:blip r:embed="rId4"/>
                <a:stretch>
                  <a:fillRect l="-805" r="-885" b="-13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3661959C-72DC-4F98-9974-06EA0EA100A1}"/>
              </a:ext>
            </a:extLst>
          </p:cNvPr>
          <p:cNvGrpSpPr/>
          <p:nvPr/>
        </p:nvGrpSpPr>
        <p:grpSpPr>
          <a:xfrm>
            <a:off x="732299" y="2275099"/>
            <a:ext cx="7220017" cy="2917001"/>
            <a:chOff x="992166" y="1477068"/>
            <a:chExt cx="10207667" cy="412405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96C576D-46F2-42B3-BB7E-96B8C5965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166" y="1477068"/>
              <a:ext cx="10207667" cy="3620668"/>
            </a:xfrm>
            <a:prstGeom prst="rect">
              <a:avLst/>
            </a:prstGeom>
          </p:spPr>
        </p:pic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D02B089-E554-4A68-9583-33DDD2EA6DD6}"/>
                </a:ext>
              </a:extLst>
            </p:cNvPr>
            <p:cNvGrpSpPr/>
            <p:nvPr/>
          </p:nvGrpSpPr>
          <p:grpSpPr>
            <a:xfrm>
              <a:off x="1328058" y="5262573"/>
              <a:ext cx="9535885" cy="338554"/>
              <a:chOff x="4716789" y="5480360"/>
              <a:chExt cx="9535885" cy="338554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5D55880-58C1-4CB3-B607-409076A00E4B}"/>
                  </a:ext>
                </a:extLst>
              </p:cNvPr>
              <p:cNvSpPr/>
              <p:nvPr/>
            </p:nvSpPr>
            <p:spPr>
              <a:xfrm>
                <a:off x="8127274" y="5480360"/>
                <a:ext cx="26468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循环神经网络前馈过程详解</a:t>
                </a:r>
                <a:endParaRPr lang="zh-CN" altLang="en-US" sz="1600" dirty="0"/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6E88EF9-11CD-43D5-840C-CF08BC5DFA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6789" y="5486061"/>
                <a:ext cx="953588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C3DF151-0782-4091-A9EB-0D763ECA7436}"/>
                    </a:ext>
                  </a:extLst>
                </p:cNvPr>
                <p:cNvSpPr txBox="1"/>
                <p:nvPr/>
              </p:nvSpPr>
              <p:spPr>
                <a:xfrm>
                  <a:off x="3139899" y="1991249"/>
                  <a:ext cx="434991" cy="2989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𝑦𝑎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C3DF151-0782-4091-A9EB-0D763ECA7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9899" y="1991249"/>
                  <a:ext cx="434991" cy="298928"/>
                </a:xfrm>
                <a:prstGeom prst="rect">
                  <a:avLst/>
                </a:prstGeom>
                <a:blipFill>
                  <a:blip r:embed="rId6"/>
                  <a:stretch>
                    <a:fillRect l="-19608" r="-39216" b="-6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0A892510-C6FF-4E13-82A8-233344EF8669}"/>
                    </a:ext>
                  </a:extLst>
                </p:cNvPr>
                <p:cNvSpPr txBox="1"/>
                <p:nvPr/>
              </p:nvSpPr>
              <p:spPr>
                <a:xfrm>
                  <a:off x="4521047" y="2061586"/>
                  <a:ext cx="434991" cy="2989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𝑦𝑎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0A892510-C6FF-4E13-82A8-233344EF8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047" y="2061586"/>
                  <a:ext cx="434991" cy="298928"/>
                </a:xfrm>
                <a:prstGeom prst="rect">
                  <a:avLst/>
                </a:prstGeom>
                <a:blipFill>
                  <a:blip r:embed="rId7"/>
                  <a:stretch>
                    <a:fillRect l="-20000" r="-42000" b="-6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E70FFB8E-1904-48FE-B364-8A1231BE6075}"/>
                    </a:ext>
                  </a:extLst>
                </p:cNvPr>
                <p:cNvSpPr txBox="1"/>
                <p:nvPr/>
              </p:nvSpPr>
              <p:spPr>
                <a:xfrm>
                  <a:off x="6018174" y="2007402"/>
                  <a:ext cx="434991" cy="2989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𝑦𝑎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E70FFB8E-1904-48FE-B364-8A1231BE60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8174" y="2007402"/>
                  <a:ext cx="434991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19608" r="-39216" b="-735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46F09D00-39D3-4AB9-9F5F-62ED6304CD0E}"/>
                    </a:ext>
                  </a:extLst>
                </p:cNvPr>
                <p:cNvSpPr txBox="1"/>
                <p:nvPr/>
              </p:nvSpPr>
              <p:spPr>
                <a:xfrm>
                  <a:off x="8453081" y="1940143"/>
                  <a:ext cx="434991" cy="2989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𝑦𝑎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46F09D00-39D3-4AB9-9F5F-62ED6304C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3081" y="1940143"/>
                  <a:ext cx="434991" cy="298928"/>
                </a:xfrm>
                <a:prstGeom prst="rect">
                  <a:avLst/>
                </a:prstGeom>
                <a:blipFill>
                  <a:blip r:embed="rId9"/>
                  <a:stretch>
                    <a:fillRect l="-20000" r="-42000" b="-6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A4EF8B0B-445A-4644-8BDB-B83119898F8A}"/>
                    </a:ext>
                  </a:extLst>
                </p:cNvPr>
                <p:cNvSpPr txBox="1"/>
                <p:nvPr/>
              </p:nvSpPr>
              <p:spPr>
                <a:xfrm>
                  <a:off x="9994499" y="1948852"/>
                  <a:ext cx="434991" cy="2989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𝑦𝑎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A4EF8B0B-445A-4644-8BDB-B83119898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4499" y="1948852"/>
                  <a:ext cx="434991" cy="298928"/>
                </a:xfrm>
                <a:prstGeom prst="rect">
                  <a:avLst/>
                </a:prstGeom>
                <a:blipFill>
                  <a:blip r:embed="rId10"/>
                  <a:stretch>
                    <a:fillRect l="-20000" r="-42000" b="-6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FA187EA7-0DD6-419B-A3AB-032EC149D53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3"/>
          <a:stretch/>
        </p:blipFill>
        <p:spPr>
          <a:xfrm>
            <a:off x="8167829" y="1977162"/>
            <a:ext cx="3600201" cy="1994668"/>
          </a:xfrm>
          <a:prstGeom prst="rect">
            <a:avLst/>
          </a:prstGeom>
          <a:effectLst/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599DEC4E-70AD-4DB2-9B7E-AC16951788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65" y="4371748"/>
            <a:ext cx="4545640" cy="1194854"/>
          </a:xfrm>
          <a:prstGeom prst="rect">
            <a:avLst/>
          </a:prstGeom>
        </p:spPr>
      </p:pic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E1718CE-00F0-43F5-AC72-F07900B0171B}"/>
              </a:ext>
            </a:extLst>
          </p:cNvPr>
          <p:cNvCxnSpPr>
            <a:cxnSpLocks/>
          </p:cNvCxnSpPr>
          <p:nvPr/>
        </p:nvCxnSpPr>
        <p:spPr>
          <a:xfrm>
            <a:off x="8391682" y="1582230"/>
            <a:ext cx="0" cy="500179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D3712A7-251C-469A-8B66-A0DAC583C674}"/>
              </a:ext>
            </a:extLst>
          </p:cNvPr>
          <p:cNvGrpSpPr/>
          <p:nvPr/>
        </p:nvGrpSpPr>
        <p:grpSpPr>
          <a:xfrm>
            <a:off x="8746316" y="5747892"/>
            <a:ext cx="2582337" cy="338554"/>
            <a:chOff x="8101035" y="5480360"/>
            <a:chExt cx="2582337" cy="338554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88E9377-6111-46C3-8751-4FF0111B040E}"/>
                </a:ext>
              </a:extLst>
            </p:cNvPr>
            <p:cNvSpPr/>
            <p:nvPr/>
          </p:nvSpPr>
          <p:spPr>
            <a:xfrm>
              <a:off x="8241678" y="5480360"/>
              <a:ext cx="24416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循环神经网络的前馈过程</a:t>
              </a:r>
              <a:endParaRPr lang="zh-CN" altLang="en-US" sz="1600" dirty="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F5D6C418-201C-4874-A0E4-2C552C86B6F1}"/>
                </a:ext>
              </a:extLst>
            </p:cNvPr>
            <p:cNvCxnSpPr>
              <a:cxnSpLocks/>
            </p:cNvCxnSpPr>
            <p:nvPr/>
          </p:nvCxnSpPr>
          <p:spPr>
            <a:xfrm>
              <a:off x="8101035" y="5486061"/>
              <a:ext cx="25799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7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3428457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循环神经网络（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RNN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）：不足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38A46C2-83BE-4E14-8AA7-F599BB695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3" y="2729322"/>
            <a:ext cx="4210911" cy="194087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2EDEBB1-9B3D-4809-8102-DAF96D859BC2}"/>
              </a:ext>
            </a:extLst>
          </p:cNvPr>
          <p:cNvSpPr/>
          <p:nvPr/>
        </p:nvSpPr>
        <p:spPr>
          <a:xfrm>
            <a:off x="732299" y="1375228"/>
            <a:ext cx="953444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梯度消失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梯度爆炸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，无法学习到长期的、时间跨度较大的信息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34E90A-4430-4421-86DC-2FA4342C0A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09" y="2729322"/>
            <a:ext cx="5634991" cy="194086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5EDF29E-50B5-414D-812D-1458B59EA653}"/>
              </a:ext>
            </a:extLst>
          </p:cNvPr>
          <p:cNvGrpSpPr/>
          <p:nvPr/>
        </p:nvGrpSpPr>
        <p:grpSpPr>
          <a:xfrm>
            <a:off x="730859" y="4819231"/>
            <a:ext cx="4206901" cy="338554"/>
            <a:chOff x="730859" y="4548470"/>
            <a:chExt cx="4206901" cy="33855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C2165BE-CBED-424D-84B4-FE9AD2F3293E}"/>
                </a:ext>
              </a:extLst>
            </p:cNvPr>
            <p:cNvSpPr/>
            <p:nvPr/>
          </p:nvSpPr>
          <p:spPr>
            <a:xfrm>
              <a:off x="1447639" y="4548470"/>
              <a:ext cx="2646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短期：尚可</a:t>
              </a:r>
              <a:endParaRPr lang="zh-CN" altLang="en-US" sz="1600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A5F945A-AA7E-4CF3-9A40-A8CC78A6B4B4}"/>
                </a:ext>
              </a:extLst>
            </p:cNvPr>
            <p:cNvCxnSpPr>
              <a:cxnSpLocks/>
            </p:cNvCxnSpPr>
            <p:nvPr/>
          </p:nvCxnSpPr>
          <p:spPr>
            <a:xfrm>
              <a:off x="730859" y="4554171"/>
              <a:ext cx="420690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3B34FC7-2970-4538-BF84-CAED7F0C2FA7}"/>
              </a:ext>
            </a:extLst>
          </p:cNvPr>
          <p:cNvGrpSpPr/>
          <p:nvPr/>
        </p:nvGrpSpPr>
        <p:grpSpPr>
          <a:xfrm>
            <a:off x="5939246" y="4819231"/>
            <a:ext cx="5566954" cy="338554"/>
            <a:chOff x="84852" y="4548470"/>
            <a:chExt cx="5566954" cy="338554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2839A18-9D4A-4FE1-95E8-DB7A74A3748B}"/>
                </a:ext>
              </a:extLst>
            </p:cNvPr>
            <p:cNvSpPr/>
            <p:nvPr/>
          </p:nvSpPr>
          <p:spPr>
            <a:xfrm>
              <a:off x="1447639" y="4548470"/>
              <a:ext cx="2646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长期：学不到</a:t>
              </a:r>
              <a:endParaRPr lang="zh-CN" altLang="en-US" sz="1600" dirty="0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9275EC3-DEEB-4606-A8C9-85C067B6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852" y="4554171"/>
              <a:ext cx="556695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5F7A617-933B-4B0E-A13E-DEEC63546322}"/>
              </a:ext>
            </a:extLst>
          </p:cNvPr>
          <p:cNvCxnSpPr>
            <a:cxnSpLocks/>
          </p:cNvCxnSpPr>
          <p:nvPr/>
        </p:nvCxnSpPr>
        <p:spPr>
          <a:xfrm>
            <a:off x="5517853" y="2287247"/>
            <a:ext cx="0" cy="316819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87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5924333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长短时记忆（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LSTM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）与 循环门控单元（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GRU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）：思想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310500D1-FE02-416C-9185-8FD289FD8F77}"/>
              </a:ext>
            </a:extLst>
          </p:cNvPr>
          <p:cNvSpPr/>
          <p:nvPr/>
        </p:nvSpPr>
        <p:spPr>
          <a:xfrm>
            <a:off x="732298" y="1312230"/>
            <a:ext cx="4971807" cy="5116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通过设计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单元内的结构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既能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传递依赖关系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又能改善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梯度消失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 (Long Short-Term Memory)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新引入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cell state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的概念，借助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遗忘门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来进行信息的跨时间传递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GRU (Gated Recurrent Units)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b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的精简版本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4267D6E-3E47-4182-A05E-C770BA81D858}"/>
              </a:ext>
            </a:extLst>
          </p:cNvPr>
          <p:cNvCxnSpPr>
            <a:cxnSpLocks/>
          </p:cNvCxnSpPr>
          <p:nvPr/>
        </p:nvCxnSpPr>
        <p:spPr>
          <a:xfrm>
            <a:off x="5795315" y="1555727"/>
            <a:ext cx="0" cy="497570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A46F4F7A-C0E8-401C-9F7C-32226DC9835C}"/>
              </a:ext>
            </a:extLst>
          </p:cNvPr>
          <p:cNvGrpSpPr/>
          <p:nvPr/>
        </p:nvGrpSpPr>
        <p:grpSpPr>
          <a:xfrm>
            <a:off x="5830628" y="1922725"/>
            <a:ext cx="5912655" cy="4208580"/>
            <a:chOff x="5789988" y="1922725"/>
            <a:chExt cx="5912655" cy="420858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F6622A7-E91D-4DCC-BFD5-A991F1DED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988" y="1922725"/>
              <a:ext cx="5912655" cy="3759762"/>
            </a:xfrm>
            <a:prstGeom prst="rect">
              <a:avLst/>
            </a:prstGeom>
          </p:spPr>
        </p:pic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1C516F9-300D-4071-9017-6E1DEB3F343D}"/>
                </a:ext>
              </a:extLst>
            </p:cNvPr>
            <p:cNvGrpSpPr/>
            <p:nvPr/>
          </p:nvGrpSpPr>
          <p:grpSpPr>
            <a:xfrm>
              <a:off x="6096000" y="5792751"/>
              <a:ext cx="5512526" cy="338554"/>
              <a:chOff x="6741889" y="5480360"/>
              <a:chExt cx="5512526" cy="338554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E563062-F2CA-48F4-A794-03FE486AE202}"/>
                  </a:ext>
                </a:extLst>
              </p:cNvPr>
              <p:cNvSpPr/>
              <p:nvPr/>
            </p:nvSpPr>
            <p:spPr>
              <a:xfrm>
                <a:off x="8377135" y="5480360"/>
                <a:ext cx="2170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LSTM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GRU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示意图</a:t>
                </a:r>
                <a:endParaRPr lang="zh-CN" altLang="en-US" sz="1600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A59F2540-AE3A-47C0-B86C-833F081104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1889" y="5486061"/>
                <a:ext cx="55125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59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3282584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长短时记忆（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LSTM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）：简介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4F8FF7-B9BF-4DC1-9510-365074F9865C}"/>
              </a:ext>
            </a:extLst>
          </p:cNvPr>
          <p:cNvGrpSpPr/>
          <p:nvPr/>
        </p:nvGrpSpPr>
        <p:grpSpPr>
          <a:xfrm>
            <a:off x="6200211" y="1384053"/>
            <a:ext cx="5305989" cy="1923022"/>
            <a:chOff x="6200211" y="1384053"/>
            <a:chExt cx="5305989" cy="192302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A5181E-5D0E-4DCB-BA31-9B34A2EC2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458" y="1384053"/>
              <a:ext cx="3653742" cy="1923022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2EEFBCD-F1AD-4531-B2AE-F6DE82F83979}"/>
                </a:ext>
              </a:extLst>
            </p:cNvPr>
            <p:cNvSpPr/>
            <p:nvPr/>
          </p:nvSpPr>
          <p:spPr>
            <a:xfrm>
              <a:off x="6200211" y="2053176"/>
              <a:ext cx="169488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遗忘门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forget gate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910615-0B95-443A-B45C-B390235DD6D9}"/>
              </a:ext>
            </a:extLst>
          </p:cNvPr>
          <p:cNvGrpSpPr/>
          <p:nvPr/>
        </p:nvGrpSpPr>
        <p:grpSpPr>
          <a:xfrm>
            <a:off x="6242850" y="3175533"/>
            <a:ext cx="5263350" cy="1730719"/>
            <a:chOff x="6242850" y="3175533"/>
            <a:chExt cx="5263350" cy="17307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C0043A3-B66D-4D0F-B4DF-7C75E0468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458" y="3175533"/>
              <a:ext cx="3653742" cy="1730719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7E1F8D1-5E09-4F89-9A48-A7FC10725E71}"/>
                </a:ext>
              </a:extLst>
            </p:cNvPr>
            <p:cNvSpPr/>
            <p:nvPr/>
          </p:nvSpPr>
          <p:spPr>
            <a:xfrm>
              <a:off x="6242850" y="3746519"/>
              <a:ext cx="160960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输入门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 gate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05711C7-87DB-4136-8D8B-085BAFBA3411}"/>
              </a:ext>
            </a:extLst>
          </p:cNvPr>
          <p:cNvGrpSpPr/>
          <p:nvPr/>
        </p:nvGrpSpPr>
        <p:grpSpPr>
          <a:xfrm>
            <a:off x="6166708" y="4854122"/>
            <a:ext cx="5339492" cy="1750830"/>
            <a:chOff x="6166708" y="4854122"/>
            <a:chExt cx="5339492" cy="175083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3585BF3-F8A6-4A58-8E0C-A233C6530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0003" y="4854122"/>
              <a:ext cx="3696197" cy="175083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7E1E1A2-87E8-4A65-BF8F-7D4234D1485F}"/>
                </a:ext>
              </a:extLst>
            </p:cNvPr>
            <p:cNvSpPr/>
            <p:nvPr/>
          </p:nvSpPr>
          <p:spPr>
            <a:xfrm>
              <a:off x="6166708" y="5461687"/>
              <a:ext cx="176189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输出门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output gate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6DE00C0-00F1-42B0-ACF8-18CBAEFCA411}"/>
              </a:ext>
            </a:extLst>
          </p:cNvPr>
          <p:cNvCxnSpPr>
            <a:cxnSpLocks/>
          </p:cNvCxnSpPr>
          <p:nvPr/>
        </p:nvCxnSpPr>
        <p:spPr>
          <a:xfrm>
            <a:off x="6013030" y="1695064"/>
            <a:ext cx="0" cy="497570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D4B2E4D3-226E-4F88-89DA-5CEB228042C6}"/>
              </a:ext>
            </a:extLst>
          </p:cNvPr>
          <p:cNvSpPr/>
          <p:nvPr/>
        </p:nvSpPr>
        <p:spPr>
          <a:xfrm>
            <a:off x="732298" y="1312230"/>
            <a:ext cx="4971807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 state </a:t>
            </a:r>
            <a:r>
              <a:rPr lang="zh-CN" altLang="en-US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的计算</a:t>
            </a:r>
            <a:endParaRPr lang="en-US" altLang="zh-CN" sz="2000" dirty="0">
              <a:solidFill>
                <a:srgbClr val="403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C98BF9C-0D5F-4D74-A117-FDCC9801B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2" y="2742948"/>
            <a:ext cx="5165604" cy="271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4119352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长短时记忆（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LSTM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）：优势与不足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4B2E4D3-226E-4F88-89DA-5CEB228042C6}"/>
              </a:ext>
            </a:extLst>
          </p:cNvPr>
          <p:cNvSpPr/>
          <p:nvPr/>
        </p:nvSpPr>
        <p:spPr>
          <a:xfrm>
            <a:off x="732298" y="1312230"/>
            <a:ext cx="10022788" cy="4654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 </a:t>
            </a:r>
            <a:r>
              <a:rPr lang="en-US" altLang="zh-CN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 state </a:t>
            </a:r>
            <a:r>
              <a:rPr lang="zh-CN" altLang="en-US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机制，能够学习到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长期的</a:t>
            </a:r>
            <a:r>
              <a:rPr lang="zh-CN" altLang="en-US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依赖关系</a:t>
            </a:r>
            <a:endParaRPr lang="en-US" altLang="zh-CN" sz="2000" dirty="0">
              <a:solidFill>
                <a:srgbClr val="403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403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的一些不足通常也存在于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上，如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无法并行化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：必须一个输入接着一个输入地进行处理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序列过长</a:t>
            </a:r>
            <a:r>
              <a:rPr lang="zh-CN" altLang="en-US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 </a:t>
            </a:r>
            <a:r>
              <a:rPr lang="zh-CN" altLang="en-US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也不会表现得很好</a:t>
            </a:r>
            <a:endParaRPr lang="en-US" altLang="zh-CN" sz="2000" dirty="0">
              <a:solidFill>
                <a:srgbClr val="403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随着距离越远，保持住上下文信息的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r>
              <a:rPr lang="zh-CN" altLang="en-US" sz="2000" dirty="0">
                <a:solidFill>
                  <a:srgbClr val="403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呈指数下降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接下来：</a:t>
            </a:r>
            <a:endParaRPr lang="en-US" altLang="zh-CN" sz="20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尝试结合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改善并行化的问题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09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F4595BE-F403-4A95-AFC7-648690C648E1}"/>
              </a:ext>
            </a:extLst>
          </p:cNvPr>
          <p:cNvSpPr/>
          <p:nvPr/>
        </p:nvSpPr>
        <p:spPr>
          <a:xfrm>
            <a:off x="6514257" y="1963575"/>
            <a:ext cx="5563991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思想：</a:t>
            </a:r>
            <a:endParaRPr lang="en-US" altLang="zh-CN" sz="20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中每一输入的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hidden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都利用上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从而得以构建在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的各个时间点处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各个输入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的不同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关注程度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5704721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讲在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Transformer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之前：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Seq2Seq 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Attention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机制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1C9DED53-DC12-4AFD-A6B9-A772B2F4A2B8}"/>
              </a:ext>
            </a:extLst>
          </p:cNvPr>
          <p:cNvSpPr/>
          <p:nvPr/>
        </p:nvSpPr>
        <p:spPr>
          <a:xfrm>
            <a:off x="732298" y="1312230"/>
            <a:ext cx="5781955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AD8259-0856-43B0-A0EE-C87D12D78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5" y="2127937"/>
            <a:ext cx="4463401" cy="13390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025778-66E6-48D5-9A34-C128B5501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5" y="3551630"/>
            <a:ext cx="4515034" cy="1994140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1F6DBB4-6949-4975-B60B-A04B71EFA636}"/>
              </a:ext>
            </a:extLst>
          </p:cNvPr>
          <p:cNvCxnSpPr>
            <a:cxnSpLocks/>
          </p:cNvCxnSpPr>
          <p:nvPr/>
        </p:nvCxnSpPr>
        <p:spPr>
          <a:xfrm>
            <a:off x="6352655" y="1520892"/>
            <a:ext cx="0" cy="497570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6E0624F-068E-4650-BC56-4E61EB94DE28}"/>
              </a:ext>
            </a:extLst>
          </p:cNvPr>
          <p:cNvSpPr/>
          <p:nvPr/>
        </p:nvSpPr>
        <p:spPr>
          <a:xfrm>
            <a:off x="6514257" y="1312229"/>
            <a:ext cx="504831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4DDA6F-6C2C-45B3-8F3B-AE67B59F8146}"/>
              </a:ext>
            </a:extLst>
          </p:cNvPr>
          <p:cNvSpPr/>
          <p:nvPr/>
        </p:nvSpPr>
        <p:spPr>
          <a:xfrm>
            <a:off x="732298" y="5497281"/>
            <a:ext cx="5529166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只会利用到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最后输出的那一个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hidden state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00542F-CDFB-4CC5-BB9A-BA836EC32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572" y="2918134"/>
            <a:ext cx="3129359" cy="13717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E49D4F8-D7C5-408E-9B3E-3E7C86AEB9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45" y="5253440"/>
            <a:ext cx="2770414" cy="12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3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6971094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Transformer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：本质是带有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Self-Attention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机制 的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Seq2Seq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020C707-9D56-4BB3-BFAE-C7669B461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59" y="1724698"/>
            <a:ext cx="6382600" cy="415051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A2FB8CD4-9354-4206-AF28-6CEC48A5C4B8}"/>
              </a:ext>
            </a:extLst>
          </p:cNvPr>
          <p:cNvGrpSpPr/>
          <p:nvPr/>
        </p:nvGrpSpPr>
        <p:grpSpPr>
          <a:xfrm>
            <a:off x="937692" y="6129960"/>
            <a:ext cx="5480133" cy="338554"/>
            <a:chOff x="6187361" y="5480360"/>
            <a:chExt cx="5480133" cy="33855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9618D31-EBA2-4C1E-9E0C-F6AB9B853078}"/>
                </a:ext>
              </a:extLst>
            </p:cNvPr>
            <p:cNvSpPr/>
            <p:nvPr/>
          </p:nvSpPr>
          <p:spPr>
            <a:xfrm>
              <a:off x="7696816" y="5480360"/>
              <a:ext cx="24493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Transformer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的基本结构</a:t>
              </a:r>
              <a:endParaRPr lang="zh-CN" altLang="en-US" sz="1600" dirty="0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A5765C4-7471-40CB-854B-8344DBBF706E}"/>
                </a:ext>
              </a:extLst>
            </p:cNvPr>
            <p:cNvCxnSpPr>
              <a:cxnSpLocks/>
            </p:cNvCxnSpPr>
            <p:nvPr/>
          </p:nvCxnSpPr>
          <p:spPr>
            <a:xfrm>
              <a:off x="6187361" y="5486061"/>
              <a:ext cx="5480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99D8B59-2532-4381-87C5-1F2FD4ACC71E}"/>
              </a:ext>
            </a:extLst>
          </p:cNvPr>
          <p:cNvCxnSpPr>
            <a:cxnSpLocks/>
          </p:cNvCxnSpPr>
          <p:nvPr/>
        </p:nvCxnSpPr>
        <p:spPr>
          <a:xfrm flipH="1">
            <a:off x="7271658" y="3598494"/>
            <a:ext cx="409302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1DE5D3-CF5C-4BB2-A1E1-DC4CE8CFC7D3}"/>
              </a:ext>
            </a:extLst>
          </p:cNvPr>
          <p:cNvGrpSpPr/>
          <p:nvPr/>
        </p:nvGrpSpPr>
        <p:grpSpPr>
          <a:xfrm>
            <a:off x="6788087" y="1200441"/>
            <a:ext cx="5252833" cy="5335184"/>
            <a:chOff x="6788087" y="1200441"/>
            <a:chExt cx="5252833" cy="5335184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1875350-88C6-48CD-B6BF-ED5381E346E0}"/>
                </a:ext>
              </a:extLst>
            </p:cNvPr>
            <p:cNvCxnSpPr>
              <a:cxnSpLocks/>
            </p:cNvCxnSpPr>
            <p:nvPr/>
          </p:nvCxnSpPr>
          <p:spPr>
            <a:xfrm>
              <a:off x="6788087" y="1559923"/>
              <a:ext cx="0" cy="497570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F1B43B0-6F58-4DA6-B746-6375FB248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546" y="1200441"/>
              <a:ext cx="5087374" cy="2640039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4AEE954-4591-4734-A054-A02CE478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883" y="3581234"/>
              <a:ext cx="3673334" cy="2382704"/>
            </a:xfrm>
            <a:prstGeom prst="rect">
              <a:avLst/>
            </a:prstGeom>
          </p:spPr>
        </p:pic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AF8F439-3D60-4C2D-A3C0-BDC0ADA03985}"/>
                </a:ext>
              </a:extLst>
            </p:cNvPr>
            <p:cNvGrpSpPr/>
            <p:nvPr/>
          </p:nvGrpSpPr>
          <p:grpSpPr>
            <a:xfrm>
              <a:off x="7062651" y="6135661"/>
              <a:ext cx="4580709" cy="338554"/>
              <a:chOff x="7026765" y="5480360"/>
              <a:chExt cx="4580709" cy="338554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C7448F6-384C-4051-94F2-8FAB7F2CF519}"/>
                  </a:ext>
                </a:extLst>
              </p:cNvPr>
              <p:cNvSpPr/>
              <p:nvPr/>
            </p:nvSpPr>
            <p:spPr>
              <a:xfrm>
                <a:off x="7125055" y="5480360"/>
                <a:ext cx="44005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Encoder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（上）和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Decoder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（下）的内部结构</a:t>
                </a:r>
                <a:endParaRPr lang="zh-CN" altLang="en-US" sz="1600" dirty="0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C12799A8-575A-4A24-A5F8-5F1E32838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6765" y="5486061"/>
                <a:ext cx="458070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3508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3466929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Transformer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Self-Attention</a:t>
              </a:r>
              <a:endPara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E453680-6E06-4750-9143-6B1C690868EF}"/>
              </a:ext>
            </a:extLst>
          </p:cNvPr>
          <p:cNvSpPr/>
          <p:nvPr/>
        </p:nvSpPr>
        <p:spPr>
          <a:xfrm>
            <a:off x="732300" y="1312230"/>
            <a:ext cx="6922534" cy="452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处理某一输入时，允许考虑它对其他输入的不同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关注程度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sz="20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以句子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Consolas" panose="020B0609020204030204" pitchFamily="49" charset="0"/>
                <a:ea typeface="微软雅黑" panose="020B0503020204020204" pitchFamily="34" charset="-122"/>
              </a:rPr>
              <a:t>The animal didn‘t cross the street because it was too tired</a:t>
            </a:r>
            <a:b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为例，它是长度为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00397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单词序列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（包含了句子结束符）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在处理输入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it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时，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机制允许模型通过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训练权重矩阵从而挖掘出类似右图的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输入之间的关联程度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从而能够更好地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利用其他词的信息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辅助对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 it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进行编码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CEF26F0-4483-44EE-B028-CAAE76490342}"/>
              </a:ext>
            </a:extLst>
          </p:cNvPr>
          <p:cNvGrpSpPr/>
          <p:nvPr/>
        </p:nvGrpSpPr>
        <p:grpSpPr>
          <a:xfrm>
            <a:off x="7654834" y="1516380"/>
            <a:ext cx="4110512" cy="4975702"/>
            <a:chOff x="7654834" y="1516380"/>
            <a:chExt cx="4110512" cy="497570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39B3CD3-21AC-4794-9338-79983F1F2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04"/>
            <a:stretch/>
          </p:blipFill>
          <p:spPr>
            <a:xfrm>
              <a:off x="7654834" y="2308598"/>
              <a:ext cx="4110512" cy="3391265"/>
            </a:xfrm>
            <a:prstGeom prst="rect">
              <a:avLst/>
            </a:prstGeom>
          </p:spPr>
        </p:pic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319C662-74F3-4C9C-80AE-6F1CF7EEE8BB}"/>
                </a:ext>
              </a:extLst>
            </p:cNvPr>
            <p:cNvCxnSpPr>
              <a:cxnSpLocks/>
            </p:cNvCxnSpPr>
            <p:nvPr/>
          </p:nvCxnSpPr>
          <p:spPr>
            <a:xfrm>
              <a:off x="7694993" y="1516380"/>
              <a:ext cx="0" cy="497570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87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4691624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Transformer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Encoder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部分所实现的功能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08DDD7F-5757-4989-ABC3-230F4DD40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4" y="1505978"/>
            <a:ext cx="7610512" cy="4627528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D168918-7C33-4EE5-90CC-A1788296C12A}"/>
              </a:ext>
            </a:extLst>
          </p:cNvPr>
          <p:cNvCxnSpPr>
            <a:cxnSpLocks/>
          </p:cNvCxnSpPr>
          <p:nvPr/>
        </p:nvCxnSpPr>
        <p:spPr>
          <a:xfrm>
            <a:off x="8164042" y="1505978"/>
            <a:ext cx="0" cy="497570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F575DA2-DD6B-4CAF-9202-C205A0BB8BE0}"/>
                  </a:ext>
                </a:extLst>
              </p:cNvPr>
              <p:cNvSpPr/>
              <p:nvPr/>
            </p:nvSpPr>
            <p:spPr>
              <a:xfrm>
                <a:off x="8238036" y="1442080"/>
                <a:ext cx="5563991" cy="4654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Encoder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模块，</a:t>
                </a:r>
                <a:b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得到了两个向量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85C1F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85C1F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85C1F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85C1F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85C1F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85C1F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85C1F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也分别代表 </a:t>
                </a:r>
                <a:r>
                  <a:rPr lang="en-US" altLang="zh-CN" sz="2000" dirty="0">
                    <a:latin typeface="Consolas" panose="020B0609020204030204" pitchFamily="49" charset="0"/>
                    <a:ea typeface="微软雅黑" panose="020B0503020204020204" pitchFamily="34" charset="-122"/>
                  </a:rPr>
                  <a:t>Thinking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b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en-US" altLang="zh-CN" sz="2000" dirty="0">
                    <a:latin typeface="Consolas" panose="020B0609020204030204" pitchFamily="49" charset="0"/>
                    <a:ea typeface="微软雅黑" panose="020B0503020204020204" pitchFamily="34" charset="-122"/>
                  </a:rPr>
                  <a:t>Machines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单词的信息，</a:t>
                </a:r>
                <a:b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但其为加权后的结果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85C1F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85C1F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85C1F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不仅仅包含 </a:t>
                </a:r>
                <a:r>
                  <a:rPr lang="en-US" altLang="zh-CN" sz="2000" dirty="0">
                    <a:latin typeface="Consolas" panose="020B0609020204030204" pitchFamily="49" charset="0"/>
                    <a:ea typeface="微软雅黑" panose="020B0503020204020204" pitchFamily="34" charset="-122"/>
                  </a:rPr>
                  <a:t>Thinking</a:t>
                </a:r>
                <a:b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单词的信息，而且还有</a:t>
                </a:r>
                <a:b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en-US" altLang="zh-CN" sz="2000" dirty="0">
                    <a:latin typeface="Consolas" panose="020B0609020204030204" pitchFamily="49" charset="0"/>
                    <a:ea typeface="微软雅黑" panose="020B0503020204020204" pitchFamily="34" charset="-122"/>
                  </a:rPr>
                  <a:t>Machines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单词的信息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F575DA2-DD6B-4CAF-9202-C205A0BB8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036" y="1442080"/>
                <a:ext cx="5563991" cy="4654608"/>
              </a:xfrm>
              <a:prstGeom prst="rect">
                <a:avLst/>
              </a:prstGeom>
              <a:blipFill>
                <a:blip r:embed="rId5"/>
                <a:stretch>
                  <a:fillRect l="-986" b="-1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0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90395" y="419895"/>
            <a:ext cx="891540" cy="891540"/>
          </a:xfrm>
          <a:prstGeom prst="ellipse">
            <a:avLst/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圆角矩形 4"/>
          <p:cNvSpPr/>
          <p:nvPr/>
        </p:nvSpPr>
        <p:spPr>
          <a:xfrm>
            <a:off x="1890561" y="419895"/>
            <a:ext cx="4137660" cy="8686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954612" y="507988"/>
            <a:ext cx="321754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olidFill>
                  <a:srgbClr val="FFC001"/>
                </a:solidFill>
                <a:latin typeface="Calibri Light" panose="020F0302020204030204" pitchFamily="34" charset="0"/>
              </a:rPr>
              <a:t>ONTENT  </a:t>
            </a:r>
            <a:r>
              <a:rPr lang="zh-CN" altLang="en-US" sz="4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79918" y="507988"/>
            <a:ext cx="46198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olidFill>
                  <a:srgbClr val="FFC001"/>
                </a:solidFill>
                <a:latin typeface="Calibri Light" panose="020F0302020204030204" pitchFamily="34" charset="0"/>
              </a:rPr>
              <a:t>C</a:t>
            </a:r>
            <a:endParaRPr lang="zh-CN" altLang="en-US" sz="405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086280-A694-4868-B352-4B01F0C66163}"/>
              </a:ext>
            </a:extLst>
          </p:cNvPr>
          <p:cNvGrpSpPr/>
          <p:nvPr/>
        </p:nvGrpSpPr>
        <p:grpSpPr>
          <a:xfrm>
            <a:off x="2184030" y="2113220"/>
            <a:ext cx="8009088" cy="646331"/>
            <a:chOff x="2169962" y="2632498"/>
            <a:chExt cx="8009088" cy="646331"/>
          </a:xfrm>
        </p:grpSpPr>
        <p:sp>
          <p:nvSpPr>
            <p:cNvPr id="17" name="文本框 16"/>
            <p:cNvSpPr txBox="1"/>
            <p:nvPr/>
          </p:nvSpPr>
          <p:spPr>
            <a:xfrm>
              <a:off x="2169962" y="2632498"/>
              <a:ext cx="587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01</a:t>
              </a:r>
              <a:endParaRPr lang="zh-CN" altLang="en-US" sz="36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161940" y="2711305"/>
              <a:ext cx="7017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背景介绍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2759837" y="2701748"/>
              <a:ext cx="0" cy="484748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39963246-F452-438B-9C7B-77C9E3B9BECC}"/>
              </a:ext>
            </a:extLst>
          </p:cNvPr>
          <p:cNvGrpSpPr/>
          <p:nvPr/>
        </p:nvGrpSpPr>
        <p:grpSpPr>
          <a:xfrm>
            <a:off x="2184030" y="3301344"/>
            <a:ext cx="8009088" cy="646331"/>
            <a:chOff x="2169962" y="3536950"/>
            <a:chExt cx="8009088" cy="64633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29B099C-B461-4E0C-BD18-9CA65D1785D8}"/>
                </a:ext>
              </a:extLst>
            </p:cNvPr>
            <p:cNvSpPr txBox="1"/>
            <p:nvPr/>
          </p:nvSpPr>
          <p:spPr>
            <a:xfrm>
              <a:off x="2169962" y="3536950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02</a:t>
              </a:r>
              <a:endParaRPr lang="zh-CN" altLang="en-US" sz="36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CFE8F30-657B-42D3-B479-DFF39EC180A4}"/>
                </a:ext>
              </a:extLst>
            </p:cNvPr>
            <p:cNvSpPr/>
            <p:nvPr/>
          </p:nvSpPr>
          <p:spPr>
            <a:xfrm>
              <a:off x="3161940" y="3599600"/>
              <a:ext cx="7017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方法综述</a:t>
              </a:r>
              <a:endParaRPr lang="en-US" altLang="zh-CN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105A0E4-B73A-49D8-9285-D7B376BF03D3}"/>
                </a:ext>
              </a:extLst>
            </p:cNvPr>
            <p:cNvCxnSpPr/>
            <p:nvPr/>
          </p:nvCxnSpPr>
          <p:spPr>
            <a:xfrm>
              <a:off x="2759837" y="3606200"/>
              <a:ext cx="0" cy="484748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9F918A8-93D8-4633-9BB8-60079082FA7B}"/>
              </a:ext>
            </a:extLst>
          </p:cNvPr>
          <p:cNvGrpSpPr/>
          <p:nvPr/>
        </p:nvGrpSpPr>
        <p:grpSpPr>
          <a:xfrm>
            <a:off x="2184030" y="4535961"/>
            <a:ext cx="8009088" cy="646331"/>
            <a:chOff x="2169962" y="3536950"/>
            <a:chExt cx="8009088" cy="646331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354261-15B9-41EC-9A78-E761316C39C5}"/>
                </a:ext>
              </a:extLst>
            </p:cNvPr>
            <p:cNvSpPr txBox="1"/>
            <p:nvPr/>
          </p:nvSpPr>
          <p:spPr>
            <a:xfrm>
              <a:off x="2169962" y="3536950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03</a:t>
              </a:r>
              <a:endParaRPr lang="zh-CN" altLang="en-US" sz="36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D1481D3-690D-402A-950C-D12693898ED4}"/>
                </a:ext>
              </a:extLst>
            </p:cNvPr>
            <p:cNvSpPr/>
            <p:nvPr/>
          </p:nvSpPr>
          <p:spPr>
            <a:xfrm>
              <a:off x="3161940" y="3599600"/>
              <a:ext cx="7017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比较实验</a:t>
              </a:r>
              <a:endParaRPr lang="en-US" altLang="zh-CN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A738A0F-F1A0-46E0-8948-84DB5063FBE9}"/>
                </a:ext>
              </a:extLst>
            </p:cNvPr>
            <p:cNvCxnSpPr/>
            <p:nvPr/>
          </p:nvCxnSpPr>
          <p:spPr>
            <a:xfrm>
              <a:off x="2759837" y="3606200"/>
              <a:ext cx="0" cy="484748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10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3414031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Transformer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Decoder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987072E-93C7-4E6A-BF49-B7736D0F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0" y="1764164"/>
            <a:ext cx="5148951" cy="2828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C64E22-4A93-492B-9144-8A31FEF27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40" y="1764164"/>
            <a:ext cx="5148960" cy="282870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77D1E886-BAAD-44EB-99FE-019CE48D9D51}"/>
              </a:ext>
            </a:extLst>
          </p:cNvPr>
          <p:cNvGrpSpPr/>
          <p:nvPr/>
        </p:nvGrpSpPr>
        <p:grpSpPr>
          <a:xfrm>
            <a:off x="607011" y="4699421"/>
            <a:ext cx="5521448" cy="830997"/>
            <a:chOff x="6062073" y="5480360"/>
            <a:chExt cx="5521448" cy="83099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83F1602-F8C8-4019-BDAB-39E26B8383ED}"/>
                </a:ext>
              </a:extLst>
            </p:cNvPr>
            <p:cNvSpPr/>
            <p:nvPr/>
          </p:nvSpPr>
          <p:spPr>
            <a:xfrm>
              <a:off x="6062073" y="5480360"/>
              <a:ext cx="552144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输入序列经过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Encoder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部分，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最上面的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Encoder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的输出变换成一组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Attention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向量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K, V</a:t>
              </a: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（用于每个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Decoder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Encoder-decoder Attention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层）</a:t>
              </a:r>
              <a:endParaRPr lang="zh-CN" altLang="en-US" sz="1600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D074AFE-D71F-4289-819A-BC8D44F248D4}"/>
                </a:ext>
              </a:extLst>
            </p:cNvPr>
            <p:cNvCxnSpPr>
              <a:cxnSpLocks/>
            </p:cNvCxnSpPr>
            <p:nvPr/>
          </p:nvCxnSpPr>
          <p:spPr>
            <a:xfrm>
              <a:off x="6427980" y="5486061"/>
              <a:ext cx="47486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B668511-9BE4-45F7-B3F9-9ECF07E9DC83}"/>
              </a:ext>
            </a:extLst>
          </p:cNvPr>
          <p:cNvGrpSpPr/>
          <p:nvPr/>
        </p:nvGrpSpPr>
        <p:grpSpPr>
          <a:xfrm>
            <a:off x="6557413" y="4697534"/>
            <a:ext cx="4748613" cy="830997"/>
            <a:chOff x="6427980" y="5480360"/>
            <a:chExt cx="4748613" cy="83099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01B237A-53FF-4355-A2B9-E8E9CE36BBCB}"/>
                </a:ext>
              </a:extLst>
            </p:cNvPr>
            <p:cNvSpPr/>
            <p:nvPr/>
          </p:nvSpPr>
          <p:spPr>
            <a:xfrm>
              <a:off x="6986398" y="5480360"/>
              <a:ext cx="367280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每个时间点的输出都在下一个时间点时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喂入给最底部的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Decoder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直到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Decoder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输出结束符，结束</a:t>
              </a:r>
              <a:endParaRPr lang="zh-CN" altLang="en-US" sz="1600" dirty="0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05A468CA-D353-4E2E-9D1B-7F0DA69EBF7D}"/>
                </a:ext>
              </a:extLst>
            </p:cNvPr>
            <p:cNvCxnSpPr>
              <a:cxnSpLocks/>
            </p:cNvCxnSpPr>
            <p:nvPr/>
          </p:nvCxnSpPr>
          <p:spPr>
            <a:xfrm>
              <a:off x="6427980" y="5486061"/>
              <a:ext cx="47486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D35EA9BF-6A62-4C2F-BCEC-9544E411AE11}"/>
              </a:ext>
            </a:extLst>
          </p:cNvPr>
          <p:cNvSpPr/>
          <p:nvPr/>
        </p:nvSpPr>
        <p:spPr>
          <a:xfrm>
            <a:off x="730122" y="5645622"/>
            <a:ext cx="1048651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可以并行计算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，一次性全部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encoding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不能并行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，而是需要像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RNN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一样一个一个地解出来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27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4641674" y="2050559"/>
            <a:ext cx="3495368" cy="285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25" dirty="0">
                <a:solidFill>
                  <a:schemeClr val="tx1">
                    <a:alpha val="3000"/>
                  </a:schemeClr>
                </a:solidFill>
                <a:latin typeface="Arial Black" panose="020B0A04020102020204" pitchFamily="34" charset="0"/>
              </a:rPr>
              <a:t>03</a:t>
            </a:r>
            <a:endParaRPr lang="zh-CN" altLang="en-US" sz="17925" dirty="0">
              <a:solidFill>
                <a:schemeClr val="tx1">
                  <a:alpha val="3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6200000" flipV="1">
            <a:off x="-1797864" y="25303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 26"/>
          <p:cNvSpPr/>
          <p:nvPr/>
        </p:nvSpPr>
        <p:spPr>
          <a:xfrm rot="16200000" flipV="1">
            <a:off x="-1848969" y="2927567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985764" y="3097575"/>
            <a:ext cx="7777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03</a:t>
            </a:r>
            <a:endParaRPr lang="zh-CN" altLang="en-US" sz="4500" dirty="0">
              <a:solidFill>
                <a:schemeClr val="tx1">
                  <a:lumMod val="65000"/>
                  <a:lumOff val="3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58293" y="3177625"/>
            <a:ext cx="8236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53195" y="2971801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 32"/>
          <p:cNvSpPr/>
          <p:nvPr/>
        </p:nvSpPr>
        <p:spPr>
          <a:xfrm rot="2700000">
            <a:off x="11835512" y="3180494"/>
            <a:ext cx="712975" cy="712975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3253730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建模方案：数据理解和处理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4774D07-813D-42B3-8CBC-F157518A87F4}"/>
              </a:ext>
            </a:extLst>
          </p:cNvPr>
          <p:cNvGrpSpPr/>
          <p:nvPr/>
        </p:nvGrpSpPr>
        <p:grpSpPr>
          <a:xfrm>
            <a:off x="6947068" y="2608292"/>
            <a:ext cx="4512634" cy="2492566"/>
            <a:chOff x="6995436" y="2032243"/>
            <a:chExt cx="4512634" cy="2492566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E2607C6-A8D0-44D9-A284-65FE74A92DF1}"/>
                </a:ext>
              </a:extLst>
            </p:cNvPr>
            <p:cNvSpPr/>
            <p:nvPr/>
          </p:nvSpPr>
          <p:spPr>
            <a:xfrm>
              <a:off x="8088889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32</a:t>
              </a:r>
              <a:endParaRPr lang="zh-CN" altLang="en-US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EA909ED-1284-46F0-9788-D69C9D5A546A}"/>
                </a:ext>
              </a:extLst>
            </p:cNvPr>
            <p:cNvSpPr/>
            <p:nvPr/>
          </p:nvSpPr>
          <p:spPr>
            <a:xfrm>
              <a:off x="9025416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F4E7B3D1-518E-4222-A651-8E9AB1B2A387}"/>
                </a:ext>
              </a:extLst>
            </p:cNvPr>
            <p:cNvCxnSpPr>
              <a:endCxn id="31" idx="2"/>
            </p:cNvCxnSpPr>
            <p:nvPr/>
          </p:nvCxnSpPr>
          <p:spPr>
            <a:xfrm>
              <a:off x="8698489" y="2337043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A50E776F-074D-4190-8182-CF1B2291B2BB}"/>
                </a:ext>
              </a:extLst>
            </p:cNvPr>
            <p:cNvSpPr/>
            <p:nvPr/>
          </p:nvSpPr>
          <p:spPr>
            <a:xfrm>
              <a:off x="9961943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37</a:t>
              </a:r>
              <a:endParaRPr lang="zh-CN" altLang="en-US" dirty="0"/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B2268C47-E3F7-4D73-A873-113FFA8CE4DE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9635016" y="2337043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79C5A40-C278-4A5F-8C50-B228F294D961}"/>
                </a:ext>
              </a:extLst>
            </p:cNvPr>
            <p:cNvSpPr/>
            <p:nvPr/>
          </p:nvSpPr>
          <p:spPr>
            <a:xfrm>
              <a:off x="6995436" y="2152377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C766779-934A-4E34-B8FD-456468AD0D85}"/>
                </a:ext>
              </a:extLst>
            </p:cNvPr>
            <p:cNvSpPr/>
            <p:nvPr/>
          </p:nvSpPr>
          <p:spPr>
            <a:xfrm>
              <a:off x="8088889" y="2722282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E5B78CD-AFFB-4200-848A-AAE2C2701F1E}"/>
                </a:ext>
              </a:extLst>
            </p:cNvPr>
            <p:cNvSpPr/>
            <p:nvPr/>
          </p:nvSpPr>
          <p:spPr>
            <a:xfrm>
              <a:off x="9025416" y="2722282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4A032121-19F8-455E-B784-4808E4042B36}"/>
                </a:ext>
              </a:extLst>
            </p:cNvPr>
            <p:cNvCxnSpPr>
              <a:endCxn id="40" idx="2"/>
            </p:cNvCxnSpPr>
            <p:nvPr/>
          </p:nvCxnSpPr>
          <p:spPr>
            <a:xfrm>
              <a:off x="8698489" y="3027082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9FDBA9B-E800-4546-9583-8FA61F6A4394}"/>
                </a:ext>
              </a:extLst>
            </p:cNvPr>
            <p:cNvSpPr/>
            <p:nvPr/>
          </p:nvSpPr>
          <p:spPr>
            <a:xfrm>
              <a:off x="6995436" y="2842416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AF5BFEA3-F62D-4BE1-8711-C228492AF048}"/>
                </a:ext>
              </a:extLst>
            </p:cNvPr>
            <p:cNvSpPr/>
            <p:nvPr/>
          </p:nvSpPr>
          <p:spPr>
            <a:xfrm>
              <a:off x="8088889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33</a:t>
              </a:r>
              <a:endParaRPr lang="zh-CN" altLang="en-US" dirty="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3F39FB7-8666-4D94-AF69-55F1A1275A3B}"/>
                </a:ext>
              </a:extLst>
            </p:cNvPr>
            <p:cNvSpPr/>
            <p:nvPr/>
          </p:nvSpPr>
          <p:spPr>
            <a:xfrm>
              <a:off x="9025416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3AB045D-975A-43A0-AEF0-8EFA0117D0D7}"/>
                </a:ext>
              </a:extLst>
            </p:cNvPr>
            <p:cNvCxnSpPr>
              <a:endCxn id="45" idx="2"/>
            </p:cNvCxnSpPr>
            <p:nvPr/>
          </p:nvCxnSpPr>
          <p:spPr>
            <a:xfrm>
              <a:off x="8698489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A0676B7-DF12-42EE-B12C-6DD1511A40AB}"/>
                </a:ext>
              </a:extLst>
            </p:cNvPr>
            <p:cNvSpPr/>
            <p:nvPr/>
          </p:nvSpPr>
          <p:spPr>
            <a:xfrm>
              <a:off x="9961943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32</a:t>
              </a:r>
              <a:endParaRPr lang="zh-CN" altLang="en-US" dirty="0"/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F059A48-1F22-4344-B004-0485D4C3EAD9}"/>
                </a:ext>
              </a:extLst>
            </p:cNvPr>
            <p:cNvCxnSpPr>
              <a:cxnSpLocks/>
              <a:stCxn id="45" idx="6"/>
              <a:endCxn id="48" idx="2"/>
            </p:cNvCxnSpPr>
            <p:nvPr/>
          </p:nvCxnSpPr>
          <p:spPr>
            <a:xfrm>
              <a:off x="9635016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2F89896-C315-4C8A-971A-CE2FB69CA8C5}"/>
                </a:ext>
              </a:extLst>
            </p:cNvPr>
            <p:cNvSpPr/>
            <p:nvPr/>
          </p:nvSpPr>
          <p:spPr>
            <a:xfrm>
              <a:off x="6995436" y="3532454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D23D0E5-DD2D-46E5-9E07-522D09E4ECF5}"/>
                </a:ext>
              </a:extLst>
            </p:cNvPr>
            <p:cNvSpPr/>
            <p:nvPr/>
          </p:nvSpPr>
          <p:spPr>
            <a:xfrm>
              <a:off x="10898470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49</a:t>
              </a:r>
              <a:endParaRPr lang="zh-CN" altLang="en-US" dirty="0"/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4A80FFEF-1897-4249-AAAA-8C93E335E3B5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10571543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6B09D7E-7E88-4861-A254-B6C1F60A21B4}"/>
                </a:ext>
              </a:extLst>
            </p:cNvPr>
            <p:cNvSpPr/>
            <p:nvPr/>
          </p:nvSpPr>
          <p:spPr>
            <a:xfrm rot="5400000">
              <a:off x="7306714" y="4136401"/>
              <a:ext cx="407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b="1" dirty="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485D8C5-FD6D-425A-8160-73046B7E038E}"/>
                </a:ext>
              </a:extLst>
            </p:cNvPr>
            <p:cNvSpPr/>
            <p:nvPr/>
          </p:nvSpPr>
          <p:spPr>
            <a:xfrm rot="5400000">
              <a:off x="9638685" y="4132580"/>
              <a:ext cx="407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b="1" dirty="0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033C0ED-F1FF-4EED-B687-3D8572A90F19}"/>
              </a:ext>
            </a:extLst>
          </p:cNvPr>
          <p:cNvGrpSpPr/>
          <p:nvPr/>
        </p:nvGrpSpPr>
        <p:grpSpPr>
          <a:xfrm>
            <a:off x="7510620" y="5207216"/>
            <a:ext cx="3504066" cy="338554"/>
            <a:chOff x="7510620" y="5480360"/>
            <a:chExt cx="3504066" cy="338554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D52D864-07FE-489A-947A-3AAFE0C5F961}"/>
                </a:ext>
              </a:extLst>
            </p:cNvPr>
            <p:cNvSpPr/>
            <p:nvPr/>
          </p:nvSpPr>
          <p:spPr>
            <a:xfrm>
              <a:off x="7743648" y="5480360"/>
              <a:ext cx="30380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示例：用户所点击的素材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序列</a:t>
              </a:r>
              <a:endParaRPr lang="zh-CN" altLang="en-US" sz="1600" dirty="0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59161580-5A04-4C18-831C-EDCF7ACF2E14}"/>
                </a:ext>
              </a:extLst>
            </p:cNvPr>
            <p:cNvCxnSpPr>
              <a:cxnSpLocks/>
            </p:cNvCxnSpPr>
            <p:nvPr/>
          </p:nvCxnSpPr>
          <p:spPr>
            <a:xfrm>
              <a:off x="7510620" y="5486061"/>
              <a:ext cx="3504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517645FE-AF5B-4F14-91AB-6BA3332B0370}"/>
              </a:ext>
            </a:extLst>
          </p:cNvPr>
          <p:cNvSpPr/>
          <p:nvPr/>
        </p:nvSpPr>
        <p:spPr>
          <a:xfrm>
            <a:off x="732298" y="1379746"/>
            <a:ext cx="6202058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序列数据：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自然语言处理问题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(NLP)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来理解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点击序列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可以理解成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被点击的素材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可以理解成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句子中的词语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C49B078E-D594-4FF0-B934-73389DA33CF5}"/>
              </a:ext>
            </a:extLst>
          </p:cNvPr>
          <p:cNvCxnSpPr>
            <a:cxnSpLocks/>
          </p:cNvCxnSpPr>
          <p:nvPr/>
        </p:nvCxnSpPr>
        <p:spPr>
          <a:xfrm>
            <a:off x="6787752" y="2040052"/>
            <a:ext cx="0" cy="444783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13C29F42-93B2-436A-9810-FD2A9A072547}"/>
                  </a:ext>
                </a:extLst>
              </p:cNvPr>
              <p:cNvSpPr/>
              <p:nvPr/>
            </p:nvSpPr>
            <p:spPr>
              <a:xfrm>
                <a:off x="732298" y="2957720"/>
                <a:ext cx="5935523" cy="1884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序列处理：</a:t>
                </a:r>
                <a:endParaRPr lang="en-US" altLang="zh-CN" sz="2000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因为序列长度不一，点击序列只截取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 </a:t>
                </a:r>
                <a:r>
                  <a:rPr lang="en-US" altLang="zh-CN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128 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endParaRPr lang="en-US" altLang="zh-CN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one-hot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，每个用户的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128×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的稀疏矩阵（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=4,031,031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为素材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的总数目）</a:t>
                </a: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13C29F42-93B2-436A-9810-FD2A9A072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98" y="2957720"/>
                <a:ext cx="5935523" cy="1884618"/>
              </a:xfrm>
              <a:prstGeom prst="rect">
                <a:avLst/>
              </a:prstGeom>
              <a:blipFill>
                <a:blip r:embed="rId4"/>
                <a:stretch>
                  <a:fillRect l="-1027" r="-616" b="-4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80601A7F-00BC-43D7-A702-9442139AB8F6}"/>
                  </a:ext>
                </a:extLst>
              </p:cNvPr>
              <p:cNvSpPr/>
              <p:nvPr/>
            </p:nvSpPr>
            <p:spPr>
              <a:xfrm>
                <a:off x="713931" y="4982694"/>
                <a:ext cx="6202058" cy="1422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分类标签处理：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考虑成 </a:t>
                </a:r>
                <a:r>
                  <a:rPr lang="en-US" altLang="zh-CN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b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（年龄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性别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分类）</a:t>
                </a:r>
                <a:endParaRPr lang="zh-CN" altLang="en-US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80601A7F-00BC-43D7-A702-9442139AB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1" y="4982694"/>
                <a:ext cx="6202058" cy="1422954"/>
              </a:xfrm>
              <a:prstGeom prst="rect">
                <a:avLst/>
              </a:prstGeom>
              <a:blipFill>
                <a:blip r:embed="rId5"/>
                <a:stretch>
                  <a:fillRect l="-982" b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22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2441007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建模方案：整体思路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D961365-722E-478E-906B-99CB2CE6DCA1}"/>
              </a:ext>
            </a:extLst>
          </p:cNvPr>
          <p:cNvSpPr/>
          <p:nvPr/>
        </p:nvSpPr>
        <p:spPr>
          <a:xfrm>
            <a:off x="1111560" y="5802399"/>
            <a:ext cx="2891479" cy="458731"/>
          </a:xfrm>
          <a:prstGeom prst="parallelogram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用户的点击序列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F5801D-28AB-4DE3-9397-8B9C0E71E787}"/>
              </a:ext>
            </a:extLst>
          </p:cNvPr>
          <p:cNvSpPr/>
          <p:nvPr/>
        </p:nvSpPr>
        <p:spPr>
          <a:xfrm>
            <a:off x="1111560" y="4944301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(w2v)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672F38-B73F-450C-AB21-99F02BF1A909}"/>
              </a:ext>
            </a:extLst>
          </p:cNvPr>
          <p:cNvSpPr/>
          <p:nvPr/>
        </p:nvSpPr>
        <p:spPr>
          <a:xfrm>
            <a:off x="1111560" y="4086203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4C640E0-415B-4E08-B600-40545E5B5B4C}"/>
              </a:ext>
            </a:extLst>
          </p:cNvPr>
          <p:cNvSpPr/>
          <p:nvPr/>
        </p:nvSpPr>
        <p:spPr>
          <a:xfrm>
            <a:off x="1111560" y="3228105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 &amp; max pooling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286C3E9-8AFE-4101-A2DE-EFB445DAD9A6}"/>
              </a:ext>
            </a:extLst>
          </p:cNvPr>
          <p:cNvSpPr/>
          <p:nvPr/>
        </p:nvSpPr>
        <p:spPr>
          <a:xfrm>
            <a:off x="1111560" y="2370007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 &amp; </a:t>
            </a:r>
            <a:r>
              <a:rPr lang="en-US" altLang="zh-CN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990493D9-6276-4D14-B5AC-CD0F16223453}"/>
              </a:ext>
            </a:extLst>
          </p:cNvPr>
          <p:cNvSpPr/>
          <p:nvPr/>
        </p:nvSpPr>
        <p:spPr>
          <a:xfrm>
            <a:off x="1111560" y="1511909"/>
            <a:ext cx="2891479" cy="458731"/>
          </a:xfrm>
          <a:prstGeom prst="parallelogram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用户的性别和年龄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EE3DE94-6F80-4591-8D42-DF0E9F2894A9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2557300" y="1970640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39DFB41-D283-4DD7-A343-F599B51B8FA5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V="1">
            <a:off x="2557300" y="2828738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B123FFA-31EE-42A8-90E7-062BFFD2EA9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2557300" y="3686836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F9472B3-4512-4603-800A-2F88DFBC7D6E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2557300" y="4544934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22E6F22-55FC-4547-B5FE-15284DE31BC4}"/>
              </a:ext>
            </a:extLst>
          </p:cNvPr>
          <p:cNvCxnSpPr>
            <a:cxnSpLocks/>
            <a:stCxn id="3" idx="0"/>
            <a:endCxn id="16" idx="2"/>
          </p:cNvCxnSpPr>
          <p:nvPr/>
        </p:nvCxnSpPr>
        <p:spPr>
          <a:xfrm flipV="1">
            <a:off x="2557300" y="5403032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E2DC513-A875-4B2B-8F77-4515697D5B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6" y="5524022"/>
            <a:ext cx="1473829" cy="20358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B7A3547-77BD-4E9B-8FBB-FB557FC111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4642828"/>
            <a:ext cx="1069105" cy="20358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DC183D3-2669-4DD0-AAB0-5BFD409DB6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3797046"/>
            <a:ext cx="828952" cy="203581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59EE917-B409-401B-B5D8-6324590923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2943711"/>
            <a:ext cx="967924" cy="203581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45E2BDF-ADD9-4BA2-958E-CA62644165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2079646"/>
            <a:ext cx="765562" cy="203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FEF0D08B-AACC-4A90-83E0-F9757CC07BC8}"/>
                  </a:ext>
                </a:extLst>
              </p:cNvPr>
              <p:cNvSpPr/>
              <p:nvPr/>
            </p:nvSpPr>
            <p:spPr>
              <a:xfrm>
                <a:off x="5516449" y="1452994"/>
                <a:ext cx="6330109" cy="3269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word2vec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的训练，从而可以将素材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</a:t>
                </a:r>
                <a:br>
                  <a:rPr lang="en-US" altLang="zh-CN" sz="2000" b="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</a:b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维的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one-hot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编码转为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512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维的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词向量表示</a:t>
                </a:r>
                <a:endParaRPr lang="en-US" altLang="zh-CN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将用户的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长度为 </a:t>
                </a:r>
                <a:r>
                  <a:rPr lang="en-US" altLang="zh-CN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128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的词向量序列作为模型输入，利用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LSTM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Transformer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等，建立 </a:t>
                </a:r>
                <a:r>
                  <a:rPr lang="en-US" altLang="zh-CN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分类模型</a:t>
                </a:r>
                <a:endParaRPr lang="en-US" altLang="zh-CN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sz="2000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预测时对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分类的概率进行</a:t>
                </a:r>
                <a:r>
                  <a:rPr lang="zh-CN" altLang="en-US" sz="2000" dirty="0">
                    <a:solidFill>
                      <a:srgbClr val="00397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聚合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得到最终预测结果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FEF0D08B-AACC-4A90-83E0-F9757CC07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49" y="1452994"/>
                <a:ext cx="6330109" cy="3269613"/>
              </a:xfrm>
              <a:prstGeom prst="rect">
                <a:avLst/>
              </a:prstGeom>
              <a:blipFill>
                <a:blip r:embed="rId16"/>
                <a:stretch>
                  <a:fillRect l="-1252" r="-963" b="-2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片 48">
            <a:extLst>
              <a:ext uri="{FF2B5EF4-FFF2-40B4-BE49-F238E27FC236}">
                <a16:creationId xmlns:a16="http://schemas.microsoft.com/office/drawing/2014/main" id="{B80BE89F-D2C4-44FA-9011-F5E46C8B981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91069"/>
            <a:ext cx="4955428" cy="732952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607B1E3-11BA-49C9-A84D-125608C9FF6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25811"/>
            <a:ext cx="4574476" cy="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2441007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建模方案：序列模型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C470633A-0ED2-4155-8598-DF416BC286DB}"/>
              </a:ext>
            </a:extLst>
          </p:cNvPr>
          <p:cNvSpPr/>
          <p:nvPr/>
        </p:nvSpPr>
        <p:spPr>
          <a:xfrm>
            <a:off x="5448779" y="1448495"/>
            <a:ext cx="6330109" cy="5120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不使用序列模型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使用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非序列网络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作为对比基准：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Sequence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null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Neural Networks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dnn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进行实验的序列模型如下：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gru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lstm1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2000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lstm2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rnn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tr1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 + Transformer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tr2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 + </a:t>
            </a:r>
            <a:r>
              <a:rPr lang="en-US" altLang="zh-CN" sz="2000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trlstm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平行四边形 64">
            <a:extLst>
              <a:ext uri="{FF2B5EF4-FFF2-40B4-BE49-F238E27FC236}">
                <a16:creationId xmlns:a16="http://schemas.microsoft.com/office/drawing/2014/main" id="{78EA74C0-8B38-4F07-A8C4-B83B0B39B0A1}"/>
              </a:ext>
            </a:extLst>
          </p:cNvPr>
          <p:cNvSpPr/>
          <p:nvPr/>
        </p:nvSpPr>
        <p:spPr>
          <a:xfrm>
            <a:off x="1111560" y="5802399"/>
            <a:ext cx="2891479" cy="458731"/>
          </a:xfrm>
          <a:prstGeom prst="parallelogram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用户的点击序列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224F6B-BD46-4CA7-985C-422080ACF3FC}"/>
              </a:ext>
            </a:extLst>
          </p:cNvPr>
          <p:cNvSpPr/>
          <p:nvPr/>
        </p:nvSpPr>
        <p:spPr>
          <a:xfrm>
            <a:off x="1111560" y="4944301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(w2v)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DA794EC-B766-457B-BF2E-8066F377FC99}"/>
              </a:ext>
            </a:extLst>
          </p:cNvPr>
          <p:cNvSpPr/>
          <p:nvPr/>
        </p:nvSpPr>
        <p:spPr>
          <a:xfrm>
            <a:off x="1111560" y="4086203"/>
            <a:ext cx="2891479" cy="4587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序列模型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2CB973B-EF46-455D-AB7C-D544D46DF832}"/>
              </a:ext>
            </a:extLst>
          </p:cNvPr>
          <p:cNvSpPr/>
          <p:nvPr/>
        </p:nvSpPr>
        <p:spPr>
          <a:xfrm>
            <a:off x="1111560" y="3228105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 &amp; max pooling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EAAFAC1-677E-4A5A-B1B6-E3869360819C}"/>
              </a:ext>
            </a:extLst>
          </p:cNvPr>
          <p:cNvSpPr/>
          <p:nvPr/>
        </p:nvSpPr>
        <p:spPr>
          <a:xfrm>
            <a:off x="1111560" y="2370007"/>
            <a:ext cx="2891479" cy="458731"/>
          </a:xfrm>
          <a:prstGeom prst="rect">
            <a:avLst/>
          </a:prstGeom>
          <a:noFill/>
          <a:ln w="28575">
            <a:solidFill>
              <a:srgbClr val="00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 &amp; </a:t>
            </a:r>
            <a:r>
              <a:rPr lang="en-US" altLang="zh-CN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endParaRPr lang="zh-CN" altLang="en-US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平行四边形 69">
            <a:extLst>
              <a:ext uri="{FF2B5EF4-FFF2-40B4-BE49-F238E27FC236}">
                <a16:creationId xmlns:a16="http://schemas.microsoft.com/office/drawing/2014/main" id="{75ABD4E4-76E2-4316-8F69-3A7EB208EB6D}"/>
              </a:ext>
            </a:extLst>
          </p:cNvPr>
          <p:cNvSpPr/>
          <p:nvPr/>
        </p:nvSpPr>
        <p:spPr>
          <a:xfrm>
            <a:off x="1111560" y="1511909"/>
            <a:ext cx="2891479" cy="458731"/>
          </a:xfrm>
          <a:prstGeom prst="parallelogram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用户的性别和年龄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9085042-0C96-433C-BB5C-BD19A87477F2}"/>
              </a:ext>
            </a:extLst>
          </p:cNvPr>
          <p:cNvCxnSpPr>
            <a:cxnSpLocks/>
            <a:stCxn id="69" idx="0"/>
            <a:endCxn id="70" idx="4"/>
          </p:cNvCxnSpPr>
          <p:nvPr/>
        </p:nvCxnSpPr>
        <p:spPr>
          <a:xfrm flipV="1">
            <a:off x="2557300" y="1970640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7F354D41-5000-46CE-BB96-63745893F5B0}"/>
              </a:ext>
            </a:extLst>
          </p:cNvPr>
          <p:cNvCxnSpPr>
            <a:cxnSpLocks/>
            <a:stCxn id="68" idx="0"/>
            <a:endCxn id="69" idx="2"/>
          </p:cNvCxnSpPr>
          <p:nvPr/>
        </p:nvCxnSpPr>
        <p:spPr>
          <a:xfrm flipV="1">
            <a:off x="2557300" y="2828738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61427699-5484-4792-8A0D-07D8D2883B82}"/>
              </a:ext>
            </a:extLst>
          </p:cNvPr>
          <p:cNvCxnSpPr>
            <a:cxnSpLocks/>
            <a:stCxn id="67" idx="0"/>
            <a:endCxn id="68" idx="2"/>
          </p:cNvCxnSpPr>
          <p:nvPr/>
        </p:nvCxnSpPr>
        <p:spPr>
          <a:xfrm flipV="1">
            <a:off x="2557300" y="3686836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20AAB087-47F5-4EA5-9ED1-C000AD954F33}"/>
              </a:ext>
            </a:extLst>
          </p:cNvPr>
          <p:cNvCxnSpPr>
            <a:cxnSpLocks/>
            <a:stCxn id="66" idx="0"/>
            <a:endCxn id="67" idx="2"/>
          </p:cNvCxnSpPr>
          <p:nvPr/>
        </p:nvCxnSpPr>
        <p:spPr>
          <a:xfrm flipV="1">
            <a:off x="2557300" y="4544934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B4B8E1D-9A6E-448D-829F-399104CF005E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V="1">
            <a:off x="2557300" y="5403032"/>
            <a:ext cx="0" cy="399367"/>
          </a:xfrm>
          <a:prstGeom prst="straightConnector1">
            <a:avLst/>
          </a:prstGeom>
          <a:ln w="38100">
            <a:solidFill>
              <a:srgbClr val="0039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图片 75">
            <a:extLst>
              <a:ext uri="{FF2B5EF4-FFF2-40B4-BE49-F238E27FC236}">
                <a16:creationId xmlns:a16="http://schemas.microsoft.com/office/drawing/2014/main" id="{8989CCAA-4E57-47D0-A1DA-76003A9321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5524021"/>
            <a:ext cx="870400" cy="203581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C99683DB-DEB3-477A-8A6F-22C9350E7B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4642828"/>
            <a:ext cx="1069105" cy="203581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247AA443-7F63-49C8-85A1-EA1E6C6717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3797046"/>
            <a:ext cx="828952" cy="203581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9EBF1E7-6A85-44AF-AC3A-8E7A5B59CF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2943711"/>
            <a:ext cx="967924" cy="20358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489B45B1-B044-4236-A4BA-23AB69019AC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5" y="2079646"/>
            <a:ext cx="765562" cy="2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1286845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CDB874C-AF80-4BC1-B4F1-7CA832133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46725"/>
              </p:ext>
            </p:extLst>
          </p:nvPr>
        </p:nvGraphicFramePr>
        <p:xfrm>
          <a:off x="732298" y="1764165"/>
          <a:ext cx="10773900" cy="4304760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1502902">
                  <a:extLst>
                    <a:ext uri="{9D8B030D-6E8A-4147-A177-3AD203B41FA5}">
                      <a16:colId xmlns:a16="http://schemas.microsoft.com/office/drawing/2014/main" val="239144220"/>
                    </a:ext>
                  </a:extLst>
                </a:gridCol>
                <a:gridCol w="2088398">
                  <a:extLst>
                    <a:ext uri="{9D8B030D-6E8A-4147-A177-3AD203B41FA5}">
                      <a16:colId xmlns:a16="http://schemas.microsoft.com/office/drawing/2014/main" val="3639529800"/>
                    </a:ext>
                  </a:extLst>
                </a:gridCol>
                <a:gridCol w="1795650">
                  <a:extLst>
                    <a:ext uri="{9D8B030D-6E8A-4147-A177-3AD203B41FA5}">
                      <a16:colId xmlns:a16="http://schemas.microsoft.com/office/drawing/2014/main" val="3730081699"/>
                    </a:ext>
                  </a:extLst>
                </a:gridCol>
                <a:gridCol w="880992">
                  <a:extLst>
                    <a:ext uri="{9D8B030D-6E8A-4147-A177-3AD203B41FA5}">
                      <a16:colId xmlns:a16="http://schemas.microsoft.com/office/drawing/2014/main" val="1208175939"/>
                    </a:ext>
                  </a:extLst>
                </a:gridCol>
                <a:gridCol w="2710308">
                  <a:extLst>
                    <a:ext uri="{9D8B030D-6E8A-4147-A177-3AD203B41FA5}">
                      <a16:colId xmlns:a16="http://schemas.microsoft.com/office/drawing/2014/main" val="2065440453"/>
                    </a:ext>
                  </a:extLst>
                </a:gridCol>
                <a:gridCol w="1795650">
                  <a:extLst>
                    <a:ext uri="{9D8B030D-6E8A-4147-A177-3AD203B41FA5}">
                      <a16:colId xmlns:a16="http://schemas.microsoft.com/office/drawing/2014/main" val="3885502581"/>
                    </a:ext>
                  </a:extLst>
                </a:gridCol>
              </a:tblGrid>
              <a:tr h="556503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训练时长 </a:t>
                      </a:r>
                      <a:r>
                        <a:rPr lang="en-US" altLang="zh-CN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预测时长 </a:t>
                      </a:r>
                      <a:r>
                        <a:rPr lang="en-US" altLang="zh-CN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epoch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测试准确率之和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训练参数个数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rgbClr val="003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33099"/>
                  </a:ext>
                </a:extLst>
              </a:tr>
              <a:tr h="416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null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1801.55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193.2019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1.289235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278548</a:t>
                      </a: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8395884"/>
                  </a:ext>
                </a:extLst>
              </a:tr>
              <a:tr h="416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 err="1">
                          <a:effectLst/>
                          <a:latin typeface="Consolas" panose="020B0609020204030204" pitchFamily="49" charset="0"/>
                        </a:rPr>
                        <a:t>dnn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5498.193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337.5896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1.433978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9489940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020890"/>
                  </a:ext>
                </a:extLst>
              </a:tr>
              <a:tr h="416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 err="1">
                          <a:effectLst/>
                          <a:latin typeface="Consolas" panose="020B0609020204030204" pitchFamily="49" charset="0"/>
                        </a:rPr>
                        <a:t>gru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8764.004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349.1615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1.428535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13690388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198205"/>
                  </a:ext>
                </a:extLst>
              </a:tr>
              <a:tr h="416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Consolas" panose="020B0609020204030204" pitchFamily="49" charset="0"/>
                        </a:rPr>
                        <a:t>lstm1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9366.354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354.5557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1.439718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14741012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742552"/>
                  </a:ext>
                </a:extLst>
              </a:tr>
              <a:tr h="416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effectLst/>
                          <a:latin typeface="Consolas" panose="020B0609020204030204" pitchFamily="49" charset="0"/>
                        </a:rPr>
                        <a:t>lstm2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11834.74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448.7291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1.436695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21040660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99710"/>
                  </a:ext>
                </a:extLst>
              </a:tr>
              <a:tr h="416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 err="1">
                          <a:effectLst/>
                          <a:latin typeface="Consolas" panose="020B0609020204030204" pitchFamily="49" charset="0"/>
                        </a:rPr>
                        <a:t>rnn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8112.528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318.7069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1.399139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11589140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585404"/>
                  </a:ext>
                </a:extLst>
              </a:tr>
              <a:tr h="416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effectLst/>
                          <a:latin typeface="Consolas" panose="020B0609020204030204" pitchFamily="49" charset="0"/>
                        </a:rPr>
                        <a:t>tr1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9270.316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511.6164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1.438611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12642324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670233"/>
                  </a:ext>
                </a:extLst>
              </a:tr>
              <a:tr h="416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effectLst/>
                          <a:latin typeface="Consolas" panose="020B0609020204030204" pitchFamily="49" charset="0"/>
                        </a:rPr>
                        <a:t>tr2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15918.23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634.1215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1.437045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15794708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785126"/>
                  </a:ext>
                </a:extLst>
              </a:tr>
              <a:tr h="416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 err="1">
                          <a:effectLst/>
                          <a:latin typeface="Consolas" panose="020B0609020204030204" pitchFamily="49" charset="0"/>
                        </a:rPr>
                        <a:t>trlstm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16103.33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606.9895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1.436599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17893396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lnT w="12700" cap="flat" cmpd="sng" algn="ctr">
                      <a:solidFill>
                        <a:srgbClr val="0039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6752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1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1748510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实验初步结论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9F8B7F0C-18A2-4A9C-825D-8B68D8DCAA47}"/>
              </a:ext>
            </a:extLst>
          </p:cNvPr>
          <p:cNvSpPr/>
          <p:nvPr/>
        </p:nvSpPr>
        <p:spPr>
          <a:xfrm>
            <a:off x="732299" y="1652596"/>
            <a:ext cx="10575781" cy="373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的表现甚至不如直接使用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这可能说明：如果序列依赖信息学得不好，甚至会导致最后模型效果更差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000" dirty="0" err="1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的模型表现都不错</a:t>
            </a:r>
            <a:b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一定程度上说明：这两个模型在序列建模上是很有竞争力的选项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的表现稍差</a:t>
            </a:r>
            <a:b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的精简版，在依赖信息的学习上可能还是略逊一筹，但胜在训练时间相对更短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52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对比实验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1517678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下一步工作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9F8B7F0C-18A2-4A9C-825D-8B68D8DCAA47}"/>
              </a:ext>
            </a:extLst>
          </p:cNvPr>
          <p:cNvSpPr/>
          <p:nvPr/>
        </p:nvSpPr>
        <p:spPr>
          <a:xfrm>
            <a:off x="732299" y="1652596"/>
            <a:ext cx="10575781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进行多次实验，取平均值作为最终的结果</a:t>
            </a:r>
            <a:b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由于时间关系，目前只做了一次实验；为了结果的可靠性，后面将再进行多次实验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进行进一步的调参</a:t>
            </a:r>
            <a:b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模型还有调参的空间，可能本次实验结果未能很好代表其实力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85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参考材料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F8B7F0C-18A2-4A9C-825D-8B68D8DCAA47}"/>
              </a:ext>
            </a:extLst>
          </p:cNvPr>
          <p:cNvSpPr/>
          <p:nvPr/>
        </p:nvSpPr>
        <p:spPr>
          <a:xfrm>
            <a:off x="732299" y="1185236"/>
            <a:ext cx="10575781" cy="539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Goodfellow, I.,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Bengio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, Y., Courville, A., &amp;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Bengio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, Y. (2016). Deep learning (Vol. 1, No. 2). Cambridge: MIT press.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hlinkClick r:id="rId5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Vaswani, A.,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Shazeer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, N., Parmar, N.,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Uszkoreit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, J., Jones, L., Gomez, A. N., ... &amp;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Polosukhin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, I. (2017). Attention is all you need. Advances in neural information processing systems, 30, 5998-6008.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hlinkClick r:id="rId5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Sequence Models | Coursera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hlinkClick r:id="rId5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The Illustrated Transformer – Jay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Alammar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 – Visualizing machine learning one concept at a time.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How Transformers Work. Transformers are a type of neural… | by Giuliano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Giacaglia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 | Towards Data Science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6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6784" r="16856"/>
          <a:stretch/>
        </p:blipFill>
        <p:spPr>
          <a:xfrm>
            <a:off x="0" y="0"/>
            <a:ext cx="12191999" cy="6862762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0" y="4765432"/>
            <a:ext cx="12191999" cy="1997096"/>
          </a:xfrm>
          <a:custGeom>
            <a:avLst/>
            <a:gdLst>
              <a:gd name="connsiteX0" fmla="*/ 0 w 12192000"/>
              <a:gd name="connsiteY0" fmla="*/ 0 h 2662795"/>
              <a:gd name="connsiteX1" fmla="*/ 500336 w 12192000"/>
              <a:gd name="connsiteY1" fmla="*/ 219312 h 2662795"/>
              <a:gd name="connsiteX2" fmla="*/ 1899137 w 12192000"/>
              <a:gd name="connsiteY2" fmla="*/ 689315 h 2662795"/>
              <a:gd name="connsiteX3" fmla="*/ 3362177 w 12192000"/>
              <a:gd name="connsiteY3" fmla="*/ 576774 h 2662795"/>
              <a:gd name="connsiteX4" fmla="*/ 4501660 w 12192000"/>
              <a:gd name="connsiteY4" fmla="*/ 450165 h 2662795"/>
              <a:gd name="connsiteX5" fmla="*/ 6091309 w 12192000"/>
              <a:gd name="connsiteY5" fmla="*/ 520503 h 2662795"/>
              <a:gd name="connsiteX6" fmla="*/ 7849771 w 12192000"/>
              <a:gd name="connsiteY6" fmla="*/ 787789 h 2662795"/>
              <a:gd name="connsiteX7" fmla="*/ 9411285 w 12192000"/>
              <a:gd name="connsiteY7" fmla="*/ 801857 h 2662795"/>
              <a:gd name="connsiteX8" fmla="*/ 10944663 w 12192000"/>
              <a:gd name="connsiteY8" fmla="*/ 844060 h 2662795"/>
              <a:gd name="connsiteX9" fmla="*/ 12175491 w 12192000"/>
              <a:gd name="connsiteY9" fmla="*/ 424008 h 2662795"/>
              <a:gd name="connsiteX10" fmla="*/ 12183035 w 12192000"/>
              <a:gd name="connsiteY10" fmla="*/ 420587 h 2662795"/>
              <a:gd name="connsiteX11" fmla="*/ 12192000 w 12192000"/>
              <a:gd name="connsiteY11" fmla="*/ 420896 h 2662795"/>
              <a:gd name="connsiteX12" fmla="*/ 12192000 w 12192000"/>
              <a:gd name="connsiteY12" fmla="*/ 2662795 h 2662795"/>
              <a:gd name="connsiteX13" fmla="*/ 0 w 12192000"/>
              <a:gd name="connsiteY13" fmla="*/ 2662795 h 2662795"/>
              <a:gd name="connsiteX14" fmla="*/ 0 w 12192000"/>
              <a:gd name="connsiteY14" fmla="*/ 0 h 266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662795">
                <a:moveTo>
                  <a:pt x="0" y="0"/>
                </a:moveTo>
                <a:lnTo>
                  <a:pt x="500336" y="219312"/>
                </a:lnTo>
                <a:cubicBezTo>
                  <a:pt x="997266" y="432360"/>
                  <a:pt x="1478865" y="617218"/>
                  <a:pt x="1899137" y="689315"/>
                </a:cubicBezTo>
                <a:cubicBezTo>
                  <a:pt x="2459500" y="785444"/>
                  <a:pt x="2928423" y="616632"/>
                  <a:pt x="3362177" y="576774"/>
                </a:cubicBezTo>
                <a:cubicBezTo>
                  <a:pt x="3795931" y="536916"/>
                  <a:pt x="4046805" y="459544"/>
                  <a:pt x="4501660" y="450165"/>
                </a:cubicBezTo>
                <a:cubicBezTo>
                  <a:pt x="4956515" y="440787"/>
                  <a:pt x="5533291" y="464232"/>
                  <a:pt x="6091309" y="520503"/>
                </a:cubicBezTo>
                <a:cubicBezTo>
                  <a:pt x="6649327" y="576774"/>
                  <a:pt x="7296442" y="740897"/>
                  <a:pt x="7849771" y="787789"/>
                </a:cubicBezTo>
                <a:cubicBezTo>
                  <a:pt x="8403100" y="834681"/>
                  <a:pt x="9411285" y="801857"/>
                  <a:pt x="9411285" y="801857"/>
                </a:cubicBezTo>
                <a:cubicBezTo>
                  <a:pt x="9927100" y="811235"/>
                  <a:pt x="10478085" y="909709"/>
                  <a:pt x="10944663" y="844060"/>
                </a:cubicBezTo>
                <a:cubicBezTo>
                  <a:pt x="11352919" y="786617"/>
                  <a:pt x="12016079" y="495812"/>
                  <a:pt x="12175491" y="424008"/>
                </a:cubicBezTo>
                <a:lnTo>
                  <a:pt x="12183035" y="420587"/>
                </a:lnTo>
                <a:lnTo>
                  <a:pt x="12192000" y="420896"/>
                </a:lnTo>
                <a:lnTo>
                  <a:pt x="12192000" y="2662795"/>
                </a:lnTo>
                <a:lnTo>
                  <a:pt x="0" y="2662795"/>
                </a:lnTo>
                <a:lnTo>
                  <a:pt x="0" y="0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文本框 7"/>
          <p:cNvSpPr txBox="1"/>
          <p:nvPr/>
        </p:nvSpPr>
        <p:spPr>
          <a:xfrm>
            <a:off x="5221902" y="4628502"/>
            <a:ext cx="17481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C001"/>
                </a:solidFill>
                <a:latin typeface="Calibri Light" panose="020F0302020204030204" pitchFamily="34" charset="0"/>
              </a:rPr>
              <a:t>2020.12.07</a:t>
            </a:r>
            <a:endParaRPr lang="zh-CN" altLang="en-US" b="1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7355" y="1276290"/>
            <a:ext cx="365728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36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4860904"/>
            <a:ext cx="12191999" cy="1997096"/>
          </a:xfrm>
          <a:custGeom>
            <a:avLst/>
            <a:gdLst>
              <a:gd name="connsiteX0" fmla="*/ 0 w 12192000"/>
              <a:gd name="connsiteY0" fmla="*/ 0 h 2662795"/>
              <a:gd name="connsiteX1" fmla="*/ 500336 w 12192000"/>
              <a:gd name="connsiteY1" fmla="*/ 219312 h 2662795"/>
              <a:gd name="connsiteX2" fmla="*/ 1899137 w 12192000"/>
              <a:gd name="connsiteY2" fmla="*/ 689315 h 2662795"/>
              <a:gd name="connsiteX3" fmla="*/ 3362177 w 12192000"/>
              <a:gd name="connsiteY3" fmla="*/ 576774 h 2662795"/>
              <a:gd name="connsiteX4" fmla="*/ 4501660 w 12192000"/>
              <a:gd name="connsiteY4" fmla="*/ 450165 h 2662795"/>
              <a:gd name="connsiteX5" fmla="*/ 6091309 w 12192000"/>
              <a:gd name="connsiteY5" fmla="*/ 520503 h 2662795"/>
              <a:gd name="connsiteX6" fmla="*/ 7849771 w 12192000"/>
              <a:gd name="connsiteY6" fmla="*/ 787789 h 2662795"/>
              <a:gd name="connsiteX7" fmla="*/ 9411285 w 12192000"/>
              <a:gd name="connsiteY7" fmla="*/ 801857 h 2662795"/>
              <a:gd name="connsiteX8" fmla="*/ 10944663 w 12192000"/>
              <a:gd name="connsiteY8" fmla="*/ 844060 h 2662795"/>
              <a:gd name="connsiteX9" fmla="*/ 12175491 w 12192000"/>
              <a:gd name="connsiteY9" fmla="*/ 424008 h 2662795"/>
              <a:gd name="connsiteX10" fmla="*/ 12183035 w 12192000"/>
              <a:gd name="connsiteY10" fmla="*/ 420587 h 2662795"/>
              <a:gd name="connsiteX11" fmla="*/ 12192000 w 12192000"/>
              <a:gd name="connsiteY11" fmla="*/ 420896 h 2662795"/>
              <a:gd name="connsiteX12" fmla="*/ 12192000 w 12192000"/>
              <a:gd name="connsiteY12" fmla="*/ 2662795 h 2662795"/>
              <a:gd name="connsiteX13" fmla="*/ 0 w 12192000"/>
              <a:gd name="connsiteY13" fmla="*/ 2662795 h 2662795"/>
              <a:gd name="connsiteX14" fmla="*/ 0 w 12192000"/>
              <a:gd name="connsiteY14" fmla="*/ 0 h 266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662795">
                <a:moveTo>
                  <a:pt x="0" y="0"/>
                </a:moveTo>
                <a:lnTo>
                  <a:pt x="500336" y="219312"/>
                </a:lnTo>
                <a:cubicBezTo>
                  <a:pt x="997266" y="432360"/>
                  <a:pt x="1478865" y="617218"/>
                  <a:pt x="1899137" y="689315"/>
                </a:cubicBezTo>
                <a:cubicBezTo>
                  <a:pt x="2459500" y="785444"/>
                  <a:pt x="2928423" y="616632"/>
                  <a:pt x="3362177" y="576774"/>
                </a:cubicBezTo>
                <a:cubicBezTo>
                  <a:pt x="3795931" y="536916"/>
                  <a:pt x="4046805" y="459544"/>
                  <a:pt x="4501660" y="450165"/>
                </a:cubicBezTo>
                <a:cubicBezTo>
                  <a:pt x="4956515" y="440787"/>
                  <a:pt x="5533291" y="464232"/>
                  <a:pt x="6091309" y="520503"/>
                </a:cubicBezTo>
                <a:cubicBezTo>
                  <a:pt x="6649327" y="576774"/>
                  <a:pt x="7296442" y="740897"/>
                  <a:pt x="7849771" y="787789"/>
                </a:cubicBezTo>
                <a:cubicBezTo>
                  <a:pt x="8403100" y="834681"/>
                  <a:pt x="9411285" y="801857"/>
                  <a:pt x="9411285" y="801857"/>
                </a:cubicBezTo>
                <a:cubicBezTo>
                  <a:pt x="9927100" y="811235"/>
                  <a:pt x="10478085" y="909709"/>
                  <a:pt x="10944663" y="844060"/>
                </a:cubicBezTo>
                <a:cubicBezTo>
                  <a:pt x="11352919" y="786617"/>
                  <a:pt x="12016079" y="495812"/>
                  <a:pt x="12175491" y="424008"/>
                </a:cubicBezTo>
                <a:lnTo>
                  <a:pt x="12183035" y="420587"/>
                </a:lnTo>
                <a:lnTo>
                  <a:pt x="12192000" y="420896"/>
                </a:lnTo>
                <a:lnTo>
                  <a:pt x="12192000" y="2662795"/>
                </a:lnTo>
                <a:lnTo>
                  <a:pt x="0" y="2662795"/>
                </a:lnTo>
                <a:lnTo>
                  <a:pt x="0" y="0"/>
                </a:lnTo>
                <a:close/>
              </a:path>
            </a:pathLst>
          </a:cu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96439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4641674" y="2050559"/>
            <a:ext cx="3495368" cy="285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25" dirty="0">
                <a:solidFill>
                  <a:schemeClr val="tx1">
                    <a:alpha val="3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zh-CN" altLang="en-US" sz="17925" dirty="0">
              <a:solidFill>
                <a:schemeClr val="tx1">
                  <a:alpha val="3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6200000" flipV="1">
            <a:off x="-1797864" y="25303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 26"/>
          <p:cNvSpPr/>
          <p:nvPr/>
        </p:nvSpPr>
        <p:spPr>
          <a:xfrm rot="16200000" flipV="1">
            <a:off x="-1848969" y="2927567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985764" y="3097575"/>
            <a:ext cx="6864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01</a:t>
            </a:r>
            <a:endParaRPr lang="zh-CN" altLang="en-US" sz="4500" dirty="0">
              <a:solidFill>
                <a:schemeClr val="tx1">
                  <a:lumMod val="65000"/>
                  <a:lumOff val="3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58293" y="3177625"/>
            <a:ext cx="8236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53195" y="2971801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 32"/>
          <p:cNvSpPr/>
          <p:nvPr/>
        </p:nvSpPr>
        <p:spPr>
          <a:xfrm rot="2700000">
            <a:off x="11835512" y="3180494"/>
            <a:ext cx="712975" cy="712975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2671840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序列模型及其常用场景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33CF28D-58A5-45D3-9A3E-6F973D4FE534}"/>
              </a:ext>
            </a:extLst>
          </p:cNvPr>
          <p:cNvSpPr/>
          <p:nvPr/>
        </p:nvSpPr>
        <p:spPr>
          <a:xfrm>
            <a:off x="732298" y="1312230"/>
            <a:ext cx="953444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序列模型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sequence model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）：处理语言或者音视频等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前后相互关联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8F5C512-4C6D-4F5C-A379-A1D5DC8FF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27187"/>
              </p:ext>
            </p:extLst>
          </p:nvPr>
        </p:nvGraphicFramePr>
        <p:xfrm>
          <a:off x="1398114" y="2070173"/>
          <a:ext cx="9395771" cy="44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433608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9535314"/>
                    </a:ext>
                  </a:extLst>
                </a:gridCol>
                <a:gridCol w="3977105">
                  <a:extLst>
                    <a:ext uri="{9D8B030D-6E8A-4147-A177-3AD203B41FA5}">
                      <a16:colId xmlns:a16="http://schemas.microsoft.com/office/drawing/2014/main" val="1678966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148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语音识别</a:t>
                      </a: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“The quick brown fox jumped over the lazy dog.”</a:t>
                      </a: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80048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音乐生成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42759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情感分析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“There is nothing to like in this movie.”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63329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DNA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序列分析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AGCCCCTGTGAGGAACTAG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CCCCTGTGAGGAACT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9280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机器翻译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Voulez-vous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chanter avec </a:t>
                      </a:r>
                      <a:r>
                        <a:rPr lang="en-US" altLang="zh-CN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moi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?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 you want to sing with me?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77469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视频动作识别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Running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8780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命名实体识别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Yesterday, Harry Potter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met Hermione Granger.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Yesterday,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Harry Potter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met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Hermione Granger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969302"/>
                  </a:ext>
                </a:extLst>
              </a:tr>
            </a:tbl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49CB532B-9354-43DA-8CCD-EC390ADF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41" y="2463225"/>
            <a:ext cx="1470195" cy="52285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2B1E637-B2CC-424D-9F21-50CBFD9AFD8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7335" y="3090075"/>
            <a:ext cx="1265431" cy="42738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1E796FB-FC60-4F65-BBA4-049F2B6E1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673" y="3734901"/>
            <a:ext cx="1582841" cy="32551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153DAD9-B3EB-4E51-B6A4-CD36C11019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1512" y="5342674"/>
            <a:ext cx="1397451" cy="53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3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4364611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序列数据实例：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2020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腾讯广告算法大赛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33CF28D-58A5-45D3-9A3E-6F973D4FE534}"/>
              </a:ext>
            </a:extLst>
          </p:cNvPr>
          <p:cNvSpPr/>
          <p:nvPr/>
        </p:nvSpPr>
        <p:spPr>
          <a:xfrm>
            <a:off x="732298" y="1312230"/>
            <a:ext cx="953444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广告受众基础属性预估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CA1F09-8349-4A8A-BA4C-0335CB7BA809}"/>
              </a:ext>
            </a:extLst>
          </p:cNvPr>
          <p:cNvSpPr/>
          <p:nvPr/>
        </p:nvSpPr>
        <p:spPr>
          <a:xfrm>
            <a:off x="732299" y="1974784"/>
            <a:ext cx="5605170" cy="4654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91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天内的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广告素材点击序列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年龄（划分为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个区段）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训练集有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用户，测试集有</a:t>
            </a:r>
            <a:r>
              <a:rPr lang="en-US" altLang="zh-CN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根据点击序列</a:t>
            </a: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预测用户的性别和年龄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评价指标：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 和 性别 的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准确率之和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赛题意义：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逆向验证广告行业的经典假设；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为填补用户缺失特征提供可能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C9D2FBA-4F7D-44E0-8C25-78E7E1BCAD07}"/>
              </a:ext>
            </a:extLst>
          </p:cNvPr>
          <p:cNvGrpSpPr/>
          <p:nvPr/>
        </p:nvGrpSpPr>
        <p:grpSpPr>
          <a:xfrm>
            <a:off x="6947068" y="1530370"/>
            <a:ext cx="4512634" cy="2492566"/>
            <a:chOff x="6995436" y="2032243"/>
            <a:chExt cx="4512634" cy="2492566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0688A75-CFF3-41EE-8E4B-57EFB4946A52}"/>
                </a:ext>
              </a:extLst>
            </p:cNvPr>
            <p:cNvSpPr/>
            <p:nvPr/>
          </p:nvSpPr>
          <p:spPr>
            <a:xfrm>
              <a:off x="8088889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32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FB1F2CA-4F80-4E62-BAC9-F76DAF924026}"/>
                </a:ext>
              </a:extLst>
            </p:cNvPr>
            <p:cNvSpPr/>
            <p:nvPr/>
          </p:nvSpPr>
          <p:spPr>
            <a:xfrm>
              <a:off x="9025416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B75E676-2BDF-4D60-8128-5866882ACDB3}"/>
                </a:ext>
              </a:extLst>
            </p:cNvPr>
            <p:cNvCxnSpPr>
              <a:endCxn id="19" idx="2"/>
            </p:cNvCxnSpPr>
            <p:nvPr/>
          </p:nvCxnSpPr>
          <p:spPr>
            <a:xfrm>
              <a:off x="8698489" y="2337043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CAB8216-CDA9-4B0F-B635-FED72ADEF2AD}"/>
                </a:ext>
              </a:extLst>
            </p:cNvPr>
            <p:cNvSpPr/>
            <p:nvPr/>
          </p:nvSpPr>
          <p:spPr>
            <a:xfrm>
              <a:off x="9961943" y="2032243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37</a:t>
              </a:r>
              <a:endParaRPr lang="zh-CN" altLang="en-US" dirty="0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B4DCF41-EE67-4AA7-AE8C-2CA5DF26803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9635016" y="2337043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E31BBC8-A4E4-4817-BAF5-7902EA8B4B19}"/>
                </a:ext>
              </a:extLst>
            </p:cNvPr>
            <p:cNvSpPr/>
            <p:nvPr/>
          </p:nvSpPr>
          <p:spPr>
            <a:xfrm>
              <a:off x="6995436" y="2152377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5954B1D-60FC-4347-B465-A40164E1FC95}"/>
                </a:ext>
              </a:extLst>
            </p:cNvPr>
            <p:cNvSpPr/>
            <p:nvPr/>
          </p:nvSpPr>
          <p:spPr>
            <a:xfrm>
              <a:off x="8088889" y="2722282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47416B0-2B15-4C8C-B851-8F414E4E3630}"/>
                </a:ext>
              </a:extLst>
            </p:cNvPr>
            <p:cNvSpPr/>
            <p:nvPr/>
          </p:nvSpPr>
          <p:spPr>
            <a:xfrm>
              <a:off x="9025416" y="2722282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EF9614F-952B-4077-8D65-68D27E71D4FA}"/>
                </a:ext>
              </a:extLst>
            </p:cNvPr>
            <p:cNvCxnSpPr>
              <a:endCxn id="28" idx="2"/>
            </p:cNvCxnSpPr>
            <p:nvPr/>
          </p:nvCxnSpPr>
          <p:spPr>
            <a:xfrm>
              <a:off x="8698489" y="3027082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2CCEA72-63EA-41B4-890F-3FEDBE2C4BD2}"/>
                </a:ext>
              </a:extLst>
            </p:cNvPr>
            <p:cNvSpPr/>
            <p:nvPr/>
          </p:nvSpPr>
          <p:spPr>
            <a:xfrm>
              <a:off x="6995436" y="2842416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CAD40A9-75D0-4B03-972B-3E6EB79C638B}"/>
                </a:ext>
              </a:extLst>
            </p:cNvPr>
            <p:cNvSpPr/>
            <p:nvPr/>
          </p:nvSpPr>
          <p:spPr>
            <a:xfrm>
              <a:off x="8088889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33</a:t>
              </a:r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F5250E6-4A19-4C32-8852-4B26FD9FFF9E}"/>
                </a:ext>
              </a:extLst>
            </p:cNvPr>
            <p:cNvSpPr/>
            <p:nvPr/>
          </p:nvSpPr>
          <p:spPr>
            <a:xfrm>
              <a:off x="9025416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29470F5-7BA7-4CB3-81F0-6F4ADF749A88}"/>
                </a:ext>
              </a:extLst>
            </p:cNvPr>
            <p:cNvCxnSpPr>
              <a:endCxn id="34" idx="2"/>
            </p:cNvCxnSpPr>
            <p:nvPr/>
          </p:nvCxnSpPr>
          <p:spPr>
            <a:xfrm>
              <a:off x="8698489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39F8F7B-A727-496E-8E37-78D439D5B24E}"/>
                </a:ext>
              </a:extLst>
            </p:cNvPr>
            <p:cNvSpPr/>
            <p:nvPr/>
          </p:nvSpPr>
          <p:spPr>
            <a:xfrm>
              <a:off x="9961943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32</a:t>
              </a:r>
              <a:endParaRPr lang="zh-CN" alt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F74EE5DD-9BCD-49B9-B6A9-9CDD5194C305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9635016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536418E-BDDE-42C6-880A-1D5FBEED09A6}"/>
                </a:ext>
              </a:extLst>
            </p:cNvPr>
            <p:cNvSpPr/>
            <p:nvPr/>
          </p:nvSpPr>
          <p:spPr>
            <a:xfrm>
              <a:off x="6995436" y="3532454"/>
              <a:ext cx="10807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 </a:t>
              </a:r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b="1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E5EC0A3-4BDE-493E-ACF6-7E6AEDCA786B}"/>
                </a:ext>
              </a:extLst>
            </p:cNvPr>
            <p:cNvSpPr/>
            <p:nvPr/>
          </p:nvSpPr>
          <p:spPr>
            <a:xfrm>
              <a:off x="10898470" y="3412320"/>
              <a:ext cx="609600" cy="609600"/>
            </a:xfrm>
            <a:prstGeom prst="ellipse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49</a:t>
              </a:r>
              <a:endParaRPr lang="zh-CN" altLang="en-US"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2F3B22A-E154-4BAE-BB1E-E90FA80FED6D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10571543" y="3717120"/>
              <a:ext cx="326927" cy="0"/>
            </a:xfrm>
            <a:prstGeom prst="straightConnector1">
              <a:avLst/>
            </a:prstGeom>
            <a:ln>
              <a:solidFill>
                <a:srgbClr val="0039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3449C93-2383-4D91-95C1-635C2F94774C}"/>
                </a:ext>
              </a:extLst>
            </p:cNvPr>
            <p:cNvSpPr/>
            <p:nvPr/>
          </p:nvSpPr>
          <p:spPr>
            <a:xfrm rot="5400000">
              <a:off x="7306714" y="4136401"/>
              <a:ext cx="407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b="1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6C4BE66-43E9-41BC-92B4-BD172DEF86D4}"/>
                </a:ext>
              </a:extLst>
            </p:cNvPr>
            <p:cNvSpPr/>
            <p:nvPr/>
          </p:nvSpPr>
          <p:spPr>
            <a:xfrm rot="5400000">
              <a:off x="9638685" y="4132580"/>
              <a:ext cx="407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b="1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83ED635-F7BD-49F0-B87F-549B6863B797}"/>
              </a:ext>
            </a:extLst>
          </p:cNvPr>
          <p:cNvGrpSpPr/>
          <p:nvPr/>
        </p:nvGrpSpPr>
        <p:grpSpPr>
          <a:xfrm>
            <a:off x="6947068" y="4129294"/>
            <a:ext cx="4512634" cy="338554"/>
            <a:chOff x="6947068" y="5480360"/>
            <a:chExt cx="4512634" cy="33855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ADA0BAC-BE6E-4423-8CC6-C1CE8F00149B}"/>
                </a:ext>
              </a:extLst>
            </p:cNvPr>
            <p:cNvSpPr/>
            <p:nvPr/>
          </p:nvSpPr>
          <p:spPr>
            <a:xfrm>
              <a:off x="7743648" y="5480360"/>
              <a:ext cx="30380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示例：用户所点击的素材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序列</a:t>
              </a:r>
              <a:endParaRPr lang="zh-CN" altLang="en-US" sz="1600" dirty="0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50350AF-0BF8-4F09-A0B2-A7DDAA6E2E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7068" y="5486061"/>
              <a:ext cx="451263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D6A5618-6B5A-40AB-8756-9FB358EAC7C3}"/>
              </a:ext>
            </a:extLst>
          </p:cNvPr>
          <p:cNvCxnSpPr>
            <a:cxnSpLocks/>
          </p:cNvCxnSpPr>
          <p:nvPr/>
        </p:nvCxnSpPr>
        <p:spPr>
          <a:xfrm>
            <a:off x="6787752" y="2040052"/>
            <a:ext cx="0" cy="444783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E69D050-6D2E-49C6-A44A-0E74C80688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382"/>
          <a:stretch/>
        </p:blipFill>
        <p:spPr>
          <a:xfrm>
            <a:off x="7743648" y="4722169"/>
            <a:ext cx="2873124" cy="1356903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34EA8EDF-79F1-4A72-B695-0949AF304553}"/>
              </a:ext>
            </a:extLst>
          </p:cNvPr>
          <p:cNvGrpSpPr/>
          <p:nvPr/>
        </p:nvGrpSpPr>
        <p:grpSpPr>
          <a:xfrm>
            <a:off x="7501912" y="6262760"/>
            <a:ext cx="3504066" cy="338554"/>
            <a:chOff x="7510620" y="5480360"/>
            <a:chExt cx="3504066" cy="338554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DC8E489-88FC-4BDA-9CCE-9DFDD7886695}"/>
                </a:ext>
              </a:extLst>
            </p:cNvPr>
            <p:cNvSpPr/>
            <p:nvPr/>
          </p:nvSpPr>
          <p:spPr>
            <a:xfrm>
              <a:off x="8041808" y="5480360"/>
              <a:ext cx="24416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原始数据：用户素材点击</a:t>
              </a:r>
              <a:endParaRPr lang="zh-CN" altLang="en-US" sz="1600" dirty="0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EAFAA8B-0C6B-4A5D-9AF8-005BD3A68858}"/>
                </a:ext>
              </a:extLst>
            </p:cNvPr>
            <p:cNvCxnSpPr>
              <a:cxnSpLocks/>
            </p:cNvCxnSpPr>
            <p:nvPr/>
          </p:nvCxnSpPr>
          <p:spPr>
            <a:xfrm>
              <a:off x="7510620" y="5486061"/>
              <a:ext cx="3504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1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2671840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深度学习中的序列模型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CC73451-E347-4C96-B2FC-6C7734F5D10B}"/>
              </a:ext>
            </a:extLst>
          </p:cNvPr>
          <p:cNvSpPr/>
          <p:nvPr/>
        </p:nvSpPr>
        <p:spPr>
          <a:xfrm>
            <a:off x="1021469" y="5380387"/>
            <a:ext cx="1019556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近年来，深度学习在序列建模中也有着无可比拟的优势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4.bp.blogspot.com/-ovHQGevt5Ks/WaiCfS0OPUI/AAAAAAAAB_U/nEqsh9fgecM1v98NAvGp8Zgr5BwBbOGBQCEwYBhgL/s1600/image4.png">
            <a:extLst>
              <a:ext uri="{FF2B5EF4-FFF2-40B4-BE49-F238E27FC236}">
                <a16:creationId xmlns:a16="http://schemas.microsoft.com/office/drawing/2014/main" id="{29AE7954-0D01-4C32-A376-190CB533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0" y="1564683"/>
            <a:ext cx="5192568" cy="321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1.bp.blogspot.com/-iPcRnix4isk/WaiC02QrGbI/AAAAAAAAB_Y/KGP356uQ2uQ6ZtFm9kz9nsZ1oIgNsImGACEwYBhgL/s1600/image1.png">
            <a:extLst>
              <a:ext uri="{FF2B5EF4-FFF2-40B4-BE49-F238E27FC236}">
                <a16:creationId xmlns:a16="http://schemas.microsoft.com/office/drawing/2014/main" id="{25B963CF-226A-4916-BF13-1B151E38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20" y="1477613"/>
            <a:ext cx="5339080" cy="330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377442C-A8B1-4DF7-897A-994B5D6797A1}"/>
              </a:ext>
            </a:extLst>
          </p:cNvPr>
          <p:cNvSpPr/>
          <p:nvPr/>
        </p:nvSpPr>
        <p:spPr>
          <a:xfrm>
            <a:off x="1310640" y="4988894"/>
            <a:ext cx="1019556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BLEU scores (higher is better) of single models on the standard WMT newstest2014 English to German/French translation benchmark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5C1DD2-C8B6-4928-8165-2F2DF00B8EDD}"/>
              </a:ext>
            </a:extLst>
          </p:cNvPr>
          <p:cNvCxnSpPr>
            <a:cxnSpLocks/>
          </p:cNvCxnSpPr>
          <p:nvPr/>
        </p:nvCxnSpPr>
        <p:spPr>
          <a:xfrm flipH="1">
            <a:off x="5115560" y="4944100"/>
            <a:ext cx="63906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0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2426581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本次 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的目标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E4CA1F09-8349-4A8A-BA4C-0335CB7BA809}"/>
              </a:ext>
            </a:extLst>
          </p:cNvPr>
          <p:cNvSpPr/>
          <p:nvPr/>
        </p:nvSpPr>
        <p:spPr>
          <a:xfrm>
            <a:off x="732297" y="1868866"/>
            <a:ext cx="10773902" cy="367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了解和学习目前比较常用的深度学习序列模型背后的 </a:t>
            </a:r>
            <a:r>
              <a:rPr lang="zh-CN" altLang="en-US" sz="4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直觉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 </a:t>
            </a:r>
            <a:r>
              <a:rPr lang="zh-CN" altLang="en-US" sz="4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  <a:endParaRPr lang="en-US" altLang="zh-CN" sz="40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通过对比实验，探究这些模型在 </a:t>
            </a:r>
            <a:r>
              <a:rPr lang="zh-CN" altLang="en-US" sz="4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实际数据中的表现</a:t>
            </a:r>
            <a:endParaRPr lang="en-US" altLang="zh-CN" sz="4000" b="1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 </a:t>
            </a:r>
            <a:r>
              <a:rPr lang="zh-CN" altLang="en-US" sz="4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如何更好地利用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深度学习序列模型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1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4641674" y="2050559"/>
            <a:ext cx="3495368" cy="285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25" dirty="0">
                <a:solidFill>
                  <a:schemeClr val="tx1">
                    <a:alpha val="3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zh-CN" altLang="en-US" sz="17925" dirty="0">
              <a:solidFill>
                <a:schemeClr val="tx1">
                  <a:alpha val="3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6200000" flipV="1">
            <a:off x="-1797864" y="25303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 26"/>
          <p:cNvSpPr/>
          <p:nvPr/>
        </p:nvSpPr>
        <p:spPr>
          <a:xfrm rot="16200000" flipV="1">
            <a:off x="-1848969" y="2927567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985764" y="3097575"/>
            <a:ext cx="7777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02</a:t>
            </a:r>
            <a:endParaRPr lang="zh-CN" altLang="en-US" sz="4500" dirty="0">
              <a:solidFill>
                <a:schemeClr val="tx1">
                  <a:lumMod val="65000"/>
                  <a:lumOff val="3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58293" y="3177625"/>
            <a:ext cx="8236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方法综述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53195" y="2971801"/>
            <a:ext cx="0" cy="1069331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 32"/>
          <p:cNvSpPr/>
          <p:nvPr/>
        </p:nvSpPr>
        <p:spPr>
          <a:xfrm rot="2700000">
            <a:off x="11835512" y="3180494"/>
            <a:ext cx="712975" cy="712975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9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KSO_Shape 1"/>
          <p:cNvSpPr/>
          <p:nvPr/>
        </p:nvSpPr>
        <p:spPr>
          <a:xfrm>
            <a:off x="305579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9" name="KSO_Shape 2"/>
          <p:cNvSpPr/>
          <p:nvPr/>
        </p:nvSpPr>
        <p:spPr>
          <a:xfrm>
            <a:off x="224156" y="26663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00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65623" y="116961"/>
            <a:ext cx="709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方法综述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962028"/>
            <a:ext cx="972918" cy="895975"/>
            <a:chOff x="0" y="5962027"/>
            <a:chExt cx="972918" cy="895975"/>
          </a:xfrm>
        </p:grpSpPr>
        <p:sp>
          <p:nvSpPr>
            <p:cNvPr id="13" name="任意多边形 12"/>
            <p:cNvSpPr/>
            <p:nvPr/>
          </p:nvSpPr>
          <p:spPr>
            <a:xfrm>
              <a:off x="0" y="5962027"/>
              <a:ext cx="972918" cy="895975"/>
            </a:xfrm>
            <a:custGeom>
              <a:avLst/>
              <a:gdLst>
                <a:gd name="connsiteX0" fmla="*/ 22992 w 972918"/>
                <a:gd name="connsiteY0" fmla="*/ 0 h 857875"/>
                <a:gd name="connsiteX1" fmla="*/ 972918 w 972918"/>
                <a:gd name="connsiteY1" fmla="*/ 857875 h 857875"/>
                <a:gd name="connsiteX2" fmla="*/ 313664 w 972918"/>
                <a:gd name="connsiteY2" fmla="*/ 857875 h 857875"/>
                <a:gd name="connsiteX3" fmla="*/ 0 w 972918"/>
                <a:gd name="connsiteY3" fmla="*/ 566663 h 857875"/>
                <a:gd name="connsiteX4" fmla="*/ 22992 w 972918"/>
                <a:gd name="connsiteY4" fmla="*/ 566663 h 857875"/>
                <a:gd name="connsiteX5" fmla="*/ 22992 w 972918"/>
                <a:gd name="connsiteY5" fmla="*/ 0 h 8578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22992 w 972918"/>
                <a:gd name="connsiteY4" fmla="*/ 60476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5372 w 972918"/>
                <a:gd name="connsiteY4" fmla="*/ 589523 h 895975"/>
                <a:gd name="connsiteX5" fmla="*/ 132 w 972918"/>
                <a:gd name="connsiteY5" fmla="*/ 0 h 895975"/>
                <a:gd name="connsiteX0" fmla="*/ 132 w 972918"/>
                <a:gd name="connsiteY0" fmla="*/ 0 h 895975"/>
                <a:gd name="connsiteX1" fmla="*/ 972918 w 972918"/>
                <a:gd name="connsiteY1" fmla="*/ 895975 h 895975"/>
                <a:gd name="connsiteX2" fmla="*/ 313664 w 972918"/>
                <a:gd name="connsiteY2" fmla="*/ 895975 h 895975"/>
                <a:gd name="connsiteX3" fmla="*/ 0 w 972918"/>
                <a:gd name="connsiteY3" fmla="*/ 604763 h 895975"/>
                <a:gd name="connsiteX4" fmla="*/ 132 w 972918"/>
                <a:gd name="connsiteY4" fmla="*/ 589523 h 895975"/>
                <a:gd name="connsiteX5" fmla="*/ 132 w 972918"/>
                <a:gd name="connsiteY5" fmla="*/ 0 h 89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918" h="895975">
                  <a:moveTo>
                    <a:pt x="132" y="0"/>
                  </a:moveTo>
                  <a:lnTo>
                    <a:pt x="972918" y="895975"/>
                  </a:lnTo>
                  <a:lnTo>
                    <a:pt x="313664" y="895975"/>
                  </a:lnTo>
                  <a:lnTo>
                    <a:pt x="0" y="604763"/>
                  </a:lnTo>
                  <a:lnTo>
                    <a:pt x="132" y="58952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0" y="6275577"/>
              <a:ext cx="649447" cy="582425"/>
            </a:xfrm>
            <a:custGeom>
              <a:avLst/>
              <a:gdLst>
                <a:gd name="connsiteX0" fmla="*/ 0 w 649447"/>
                <a:gd name="connsiteY0" fmla="*/ 0 h 582425"/>
                <a:gd name="connsiteX1" fmla="*/ 649447 w 649447"/>
                <a:gd name="connsiteY1" fmla="*/ 582425 h 582425"/>
                <a:gd name="connsiteX2" fmla="*/ 0 w 649447"/>
                <a:gd name="connsiteY2" fmla="*/ 582425 h 582425"/>
                <a:gd name="connsiteX3" fmla="*/ 0 w 649447"/>
                <a:gd name="connsiteY3" fmla="*/ 0 h 5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447" h="582425">
                  <a:moveTo>
                    <a:pt x="0" y="0"/>
                  </a:moveTo>
                  <a:lnTo>
                    <a:pt x="649447" y="582425"/>
                  </a:lnTo>
                  <a:lnTo>
                    <a:pt x="0" y="582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57583" y="92907"/>
            <a:ext cx="1432137" cy="4150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503362D-2F93-4123-9562-8DCB46494126}"/>
              </a:ext>
            </a:extLst>
          </p:cNvPr>
          <p:cNvGrpSpPr/>
          <p:nvPr/>
        </p:nvGrpSpPr>
        <p:grpSpPr>
          <a:xfrm>
            <a:off x="732299" y="860296"/>
            <a:ext cx="10773901" cy="458757"/>
            <a:chOff x="732299" y="866980"/>
            <a:chExt cx="10773901" cy="4587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1A047D1-A205-4D97-9E56-2FA6EA5C1FCF}"/>
                </a:ext>
              </a:extLst>
            </p:cNvPr>
            <p:cNvSpPr/>
            <p:nvPr/>
          </p:nvSpPr>
          <p:spPr>
            <a:xfrm>
              <a:off x="732299" y="866980"/>
              <a:ext cx="2441007" cy="458757"/>
            </a:xfrm>
            <a:prstGeom prst="rect">
              <a:avLst/>
            </a:prstGeom>
            <a:solidFill>
              <a:srgbClr val="00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90000" rIns="180000" bIns="90000" rtlCol="0" anchor="ctr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回顾：传统前馈网络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FD1AAAD-8679-40FC-9FEA-E3744B20DF62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9" y="1318914"/>
              <a:ext cx="10773901" cy="0"/>
            </a:xfrm>
            <a:prstGeom prst="line">
              <a:avLst/>
            </a:prstGeom>
            <a:ln w="38100">
              <a:solidFill>
                <a:srgbClr val="0039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3354AF8-AB33-4868-B470-CB2113B96A41}"/>
              </a:ext>
            </a:extLst>
          </p:cNvPr>
          <p:cNvCxnSpPr>
            <a:cxnSpLocks/>
          </p:cNvCxnSpPr>
          <p:nvPr/>
        </p:nvCxnSpPr>
        <p:spPr>
          <a:xfrm>
            <a:off x="7024437" y="1844903"/>
            <a:ext cx="0" cy="472188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1B4A347-B892-43BE-BCDE-05177EABD60C}"/>
              </a:ext>
            </a:extLst>
          </p:cNvPr>
          <p:cNvSpPr/>
          <p:nvPr/>
        </p:nvSpPr>
        <p:spPr>
          <a:xfrm>
            <a:off x="732298" y="1312230"/>
            <a:ext cx="9534445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线性变换与非线性变换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  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线性变换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     是 </a:t>
            </a:r>
            <a:r>
              <a:rPr lang="zh-CN" altLang="en-US" sz="2000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非线性变换</a:t>
            </a:r>
            <a:endParaRPr lang="en-US" altLang="zh-CN" sz="2000" dirty="0">
              <a:solidFill>
                <a:srgbClr val="003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E599EAE-38E8-48DE-8728-AAFCF3224335}"/>
              </a:ext>
            </a:extLst>
          </p:cNvPr>
          <p:cNvGrpSpPr/>
          <p:nvPr/>
        </p:nvGrpSpPr>
        <p:grpSpPr>
          <a:xfrm>
            <a:off x="7929585" y="1505978"/>
            <a:ext cx="2852063" cy="2350895"/>
            <a:chOff x="8076938" y="1505978"/>
            <a:chExt cx="2852063" cy="2350895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4F209D0-98AB-489B-AD40-91649307A57B}"/>
                </a:ext>
              </a:extLst>
            </p:cNvPr>
            <p:cNvGrpSpPr/>
            <p:nvPr/>
          </p:nvGrpSpPr>
          <p:grpSpPr>
            <a:xfrm>
              <a:off x="8076938" y="3518319"/>
              <a:ext cx="2852063" cy="338554"/>
              <a:chOff x="8932981" y="5480360"/>
              <a:chExt cx="2852063" cy="33855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7088261-1802-48CC-AB75-E3520B2FB719}"/>
                  </a:ext>
                </a:extLst>
              </p:cNvPr>
              <p:cNvSpPr/>
              <p:nvPr/>
            </p:nvSpPr>
            <p:spPr>
              <a:xfrm>
                <a:off x="8932981" y="5480360"/>
                <a:ext cx="28520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传统前馈网络：两种表示形式</a:t>
                </a:r>
                <a:endParaRPr lang="zh-CN" altLang="en-US" sz="1600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25FB32E-7016-4DC3-B082-409354AD0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2981" y="5486838"/>
                <a:ext cx="28520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E7DBFF5-B3C3-4090-BADD-9CE5BD230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375767" y="1505978"/>
              <a:ext cx="2254391" cy="1924778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3BA7D7B6-D1D9-4D6F-A4B9-970D27BEB6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85" y="1914426"/>
            <a:ext cx="3833905" cy="2788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108F9DF-1610-4254-9289-47CEB0A2AC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35" y="2398409"/>
            <a:ext cx="615619" cy="21638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1B48C75-BC66-493D-9704-893D879FB7C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73" y="2398409"/>
            <a:ext cx="380952" cy="254476"/>
          </a:xfrm>
          <a:prstGeom prst="rect">
            <a:avLst/>
          </a:prstGeom>
        </p:spPr>
      </p:pic>
      <p:grpSp>
        <p:nvGrpSpPr>
          <p:cNvPr id="81" name="组合 80">
            <a:extLst>
              <a:ext uri="{FF2B5EF4-FFF2-40B4-BE49-F238E27FC236}">
                <a16:creationId xmlns:a16="http://schemas.microsoft.com/office/drawing/2014/main" id="{B4F9AB8B-0AED-47D5-B081-1433AC31F5F1}"/>
              </a:ext>
            </a:extLst>
          </p:cNvPr>
          <p:cNvGrpSpPr/>
          <p:nvPr/>
        </p:nvGrpSpPr>
        <p:grpSpPr>
          <a:xfrm>
            <a:off x="732298" y="3687596"/>
            <a:ext cx="6117336" cy="1422954"/>
            <a:chOff x="732298" y="3687596"/>
            <a:chExt cx="6117336" cy="1422954"/>
          </a:xfrm>
        </p:grpSpPr>
        <p:sp>
          <p:nvSpPr>
            <p:cNvPr id="32" name="AutoShape 4" descr="https://img-blog.csdn.net/2018032712233342?watermark/2/text/aHR0cHM6Ly9ibG9nLmNzZG4ubmV0L0RvZF9KZGk=/font/5a6L5L2T/fontsize/400/fill/I0JBQkFCMA==/dissolve/70">
              <a:extLst>
                <a:ext uri="{FF2B5EF4-FFF2-40B4-BE49-F238E27FC236}">
                  <a16:creationId xmlns:a16="http://schemas.microsoft.com/office/drawing/2014/main" id="{BC37A20B-E144-458A-880E-EEB0789848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94112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9D0412-6AC5-4905-B6ED-2308723694F9}"/>
                </a:ext>
              </a:extLst>
            </p:cNvPr>
            <p:cNvSpPr/>
            <p:nvPr/>
          </p:nvSpPr>
          <p:spPr>
            <a:xfrm>
              <a:off x="732298" y="3687596"/>
              <a:ext cx="5915950" cy="1422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03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为什么不能用于序列建模？</a:t>
              </a:r>
              <a:endParaRPr lang="en-US" altLang="zh-CN" sz="2000" b="1" dirty="0">
                <a:solidFill>
                  <a:srgbClr val="00397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考虑总共    个时间点的输入序列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在处理     时，关于        的信息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不会被利用到  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A8F90745-6706-44F7-9A69-B418EFE6AE8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067" y="4355000"/>
              <a:ext cx="173714" cy="170667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645374E6-1B97-47ED-80E8-0F15D1B20C39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968" y="4299258"/>
              <a:ext cx="1994666" cy="272762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50D39B90-9EDC-47D4-975F-B905964AFA9C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500" y="4844959"/>
              <a:ext cx="225524" cy="153905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A89E7A6-930C-492E-825B-17FC2079BCF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151" y="4844958"/>
              <a:ext cx="475429" cy="15390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9883E7-28A9-47DB-9F81-EBC3E1827A5F}"/>
              </a:ext>
            </a:extLst>
          </p:cNvPr>
          <p:cNvGrpSpPr/>
          <p:nvPr/>
        </p:nvGrpSpPr>
        <p:grpSpPr>
          <a:xfrm>
            <a:off x="7359877" y="3941120"/>
            <a:ext cx="4008138" cy="2673012"/>
            <a:chOff x="7359877" y="3941120"/>
            <a:chExt cx="4008138" cy="267301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D6C671F-3C95-48DD-9E3C-B8BE636AC294}"/>
                </a:ext>
              </a:extLst>
            </p:cNvPr>
            <p:cNvGrpSpPr/>
            <p:nvPr/>
          </p:nvGrpSpPr>
          <p:grpSpPr>
            <a:xfrm>
              <a:off x="7368377" y="6275578"/>
              <a:ext cx="3989297" cy="338554"/>
              <a:chOff x="8364358" y="5480360"/>
              <a:chExt cx="3989297" cy="338554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917C360A-5DCF-4E83-BFF8-5191C8911711}"/>
                  </a:ext>
                </a:extLst>
              </p:cNvPr>
              <p:cNvSpPr/>
              <p:nvPr/>
            </p:nvSpPr>
            <p:spPr>
              <a:xfrm>
                <a:off x="8830391" y="5480360"/>
                <a:ext cx="30572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传统前馈网络用来处理序列数据</a:t>
                </a:r>
                <a:endParaRPr lang="zh-CN" altLang="en-US" sz="1600" dirty="0"/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AA1DCBB6-C7E0-4DED-9C6C-EA3F8C08F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4358" y="5486838"/>
                <a:ext cx="398929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A6E4DF00-6120-48EE-B4B0-137558A8405C}"/>
                </a:ext>
              </a:extLst>
            </p:cNvPr>
            <p:cNvGrpSpPr/>
            <p:nvPr/>
          </p:nvGrpSpPr>
          <p:grpSpPr>
            <a:xfrm>
              <a:off x="7359877" y="3941120"/>
              <a:ext cx="4008138" cy="2286652"/>
              <a:chOff x="7359877" y="3941120"/>
              <a:chExt cx="4008138" cy="2286652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3B8BCC8E-CE76-4399-8D2A-12B28C6A97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965"/>
              <a:stretch/>
            </p:blipFill>
            <p:spPr>
              <a:xfrm>
                <a:off x="8869163" y="3984884"/>
                <a:ext cx="972909" cy="2242888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139863C0-A40E-43B0-9BC7-4E4FDD6BC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965"/>
              <a:stretch/>
            </p:blipFill>
            <p:spPr>
              <a:xfrm>
                <a:off x="9633814" y="3984884"/>
                <a:ext cx="972909" cy="2242888"/>
              </a:xfrm>
              <a:prstGeom prst="rect">
                <a:avLst/>
              </a:prstGeom>
            </p:spPr>
          </p:pic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6112BC84-6D49-482B-9A21-A90535CD7C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965"/>
              <a:stretch/>
            </p:blipFill>
            <p:spPr>
              <a:xfrm>
                <a:off x="10395106" y="3984884"/>
                <a:ext cx="972909" cy="2242888"/>
              </a:xfrm>
              <a:prstGeom prst="rect">
                <a:avLst/>
              </a:prstGeom>
            </p:spPr>
          </p:pic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A8A4F442-4683-4522-826B-826EBCCE8F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0762" y="5773579"/>
                <a:ext cx="424530" cy="151764"/>
              </a:xfrm>
              <a:prstGeom prst="rect">
                <a:avLst/>
              </a:prstGeom>
            </p:spPr>
          </p:pic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E6613C76-BE2A-4C76-B97F-4A6F408B66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62965"/>
              <a:stretch/>
            </p:blipFill>
            <p:spPr>
              <a:xfrm>
                <a:off x="7359877" y="3941120"/>
                <a:ext cx="972909" cy="2242888"/>
              </a:xfrm>
              <a:prstGeom prst="rect">
                <a:avLst/>
              </a:prstGeom>
            </p:spPr>
          </p:pic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496BF583-6E9D-468A-9E1B-25F2D190D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165291" y="5289432"/>
                <a:ext cx="573452" cy="447932"/>
              </a:xfrm>
              <a:prstGeom prst="rect">
                <a:avLst/>
              </a:prstGeom>
            </p:spPr>
          </p:pic>
          <p:pic>
            <p:nvPicPr>
              <p:cNvPr id="85" name="图片 84">
                <a:extLst>
                  <a:ext uri="{FF2B5EF4-FFF2-40B4-BE49-F238E27FC236}">
                    <a16:creationId xmlns:a16="http://schemas.microsoft.com/office/drawing/2014/main" id="{483ADE27-1988-429E-A9B5-CE9D316B875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1105" y="5779528"/>
                <a:ext cx="250206" cy="151764"/>
              </a:xfrm>
              <a:prstGeom prst="rect">
                <a:avLst/>
              </a:prstGeom>
            </p:spPr>
          </p:pic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8C24CE88-1773-4A76-B4A9-A077504556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9549" y="5789180"/>
                <a:ext cx="422479" cy="151764"/>
              </a:xfrm>
              <a:prstGeom prst="rect">
                <a:avLst/>
              </a:prstGeom>
            </p:spPr>
          </p:pic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2F63761A-329F-4C75-A97E-248CCC8DBE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1681" y="5038389"/>
                <a:ext cx="424530" cy="151764"/>
              </a:xfrm>
              <a:prstGeom prst="rect">
                <a:avLst/>
              </a:prstGeom>
            </p:spPr>
          </p:pic>
          <p:pic>
            <p:nvPicPr>
              <p:cNvPr id="93" name="图片 92">
                <a:extLst>
                  <a:ext uri="{FF2B5EF4-FFF2-40B4-BE49-F238E27FC236}">
                    <a16:creationId xmlns:a16="http://schemas.microsoft.com/office/drawing/2014/main" id="{F55C742F-B15A-4858-9904-6F0947DC95E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5165" y="5030446"/>
                <a:ext cx="250206" cy="151764"/>
              </a:xfrm>
              <a:prstGeom prst="rect">
                <a:avLst/>
              </a:prstGeom>
            </p:spPr>
          </p:pic>
          <p:pic>
            <p:nvPicPr>
              <p:cNvPr id="96" name="图片 95">
                <a:extLst>
                  <a:ext uri="{FF2B5EF4-FFF2-40B4-BE49-F238E27FC236}">
                    <a16:creationId xmlns:a16="http://schemas.microsoft.com/office/drawing/2014/main" id="{E5493416-6620-4A79-A1A2-CF7574A9FC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4245" y="5030446"/>
                <a:ext cx="422479" cy="151764"/>
              </a:xfrm>
              <a:prstGeom prst="rect">
                <a:avLst/>
              </a:prstGeom>
            </p:spPr>
          </p:pic>
          <p:pic>
            <p:nvPicPr>
              <p:cNvPr id="99" name="图片 98">
                <a:extLst>
                  <a:ext uri="{FF2B5EF4-FFF2-40B4-BE49-F238E27FC236}">
                    <a16:creationId xmlns:a16="http://schemas.microsoft.com/office/drawing/2014/main" id="{8E788A3B-3C98-491D-BB84-D2AB68A998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0503" y="4245920"/>
                <a:ext cx="405047" cy="185603"/>
              </a:xfrm>
              <a:prstGeom prst="rect">
                <a:avLst/>
              </a:prstGeom>
            </p:spPr>
          </p:pic>
          <p:pic>
            <p:nvPicPr>
              <p:cNvPr id="102" name="图片 101">
                <a:extLst>
                  <a:ext uri="{FF2B5EF4-FFF2-40B4-BE49-F238E27FC236}">
                    <a16:creationId xmlns:a16="http://schemas.microsoft.com/office/drawing/2014/main" id="{CFC3B9DA-7CF2-476A-BF61-62B6B8414C6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8050" y="4245921"/>
                <a:ext cx="230723" cy="185603"/>
              </a:xfrm>
              <a:prstGeom prst="rect">
                <a:avLst/>
              </a:prstGeom>
            </p:spPr>
          </p:pic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7D0B3EB4-CE2D-47A6-8F13-7C211D5795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0654" y="4244502"/>
                <a:ext cx="402996" cy="185603"/>
              </a:xfrm>
              <a:prstGeom prst="rect">
                <a:avLst/>
              </a:prstGeom>
            </p:spPr>
          </p:pic>
        </p:grp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C3EB8A8F-31C1-4C08-B964-05941AFA98B2}"/>
                </a:ext>
              </a:extLst>
            </p:cNvPr>
            <p:cNvCxnSpPr>
              <a:cxnSpLocks/>
            </p:cNvCxnSpPr>
            <p:nvPr/>
          </p:nvCxnSpPr>
          <p:spPr>
            <a:xfrm>
              <a:off x="9736183" y="4119154"/>
              <a:ext cx="0" cy="2019518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BA410F13-029B-448F-8928-92A313E4CC28}"/>
                </a:ext>
              </a:extLst>
            </p:cNvPr>
            <p:cNvCxnSpPr>
              <a:cxnSpLocks/>
            </p:cNvCxnSpPr>
            <p:nvPr/>
          </p:nvCxnSpPr>
          <p:spPr>
            <a:xfrm>
              <a:off x="10482805" y="4119154"/>
              <a:ext cx="0" cy="2019518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19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308.9613"/>
  <p:tag name="LATEXADDIN" val="\documentclass{article}&#10;\usepackage{amsmath}&#10;\usepackage{bm}&#10;\usepackage{amssymb}&#10;\pagestyle{empty}&#10;\begin{document}&#10;&#10;$\bm h^{(t+1)}$&#10;&#10;&#10;\end{document}"/>
  <p:tag name="IGUANATEXSIZE" val="20"/>
  <p:tag name="IGUANATEXCURSOR" val="130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96.213"/>
  <p:tag name="LATEXADDIN" val="\documentclass{article}&#10;\usepackage{amsmath}&#10;\usepackage{bm}&#10;\usepackage{amssymb}&#10;\pagestyle{empty}&#10;\begin{document}&#10;&#10;$y^{(t-1)}$&#10;&#10;&#10;\end{document}"/>
  <p:tag name="IGUANATEXSIZE" val="20"/>
  <p:tag name="IGUANATEXCURSOR" val="120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68.7289"/>
  <p:tag name="LATEXADDIN" val="\documentclass{article}&#10;\usepackage{amsmath}&#10;\usepackage{bm}&#10;\usepackage{amssymb}&#10;\pagestyle{empty}&#10;\begin{document}&#10;&#10;$y^{(t)}$&#10;&#10;&#10;\end{document}"/>
  <p:tag name="IGUANATEXSIZE" val="20"/>
  <p:tag name="IGUANATEXCURSOR" val="124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94.7131"/>
  <p:tag name="LATEXADDIN" val="\documentclass{article}&#10;\usepackage{amsmath}&#10;\usepackage{bm}&#10;\usepackage{amssymb}&#10;\pagestyle{empty}&#10;\begin{document}&#10;&#10;$y^{(t+1)}$&#10;&#10;&#10;\end{document}"/>
  <p:tag name="IGUANATEXSIZE" val="20"/>
  <p:tag name="IGUANATEXCURSOR" val="126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pagestyle{empty}&#10;\begin{document}&#10;&#10;&#10;$T$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981.6273"/>
  <p:tag name="LATEXADDIN" val="\documentclass{article}&#10;\usepackage{amsmath}&#10;\usepackage{bm}&#10;\usepackage{amssymb}&#10;\pagestyle{empty}&#10;\begin{document}&#10;&#10;$\bm x^{(1)}, \bm x^{(2)}, \dots, \bm x^{(T)}$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10.9861"/>
  <p:tag name="LATEXADDIN" val="\documentclass{article}&#10;\usepackage{amsmath}&#10;\usepackage{bm}&#10;\usepackage{amssymb}&#10;\pagestyle{empty}&#10;\begin{document}&#10;&#10;$\bm x_t$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233.9708"/>
  <p:tag name="LATEXADDIN" val="\documentclass{article}&#10;\usepackage{amsmath}&#10;\usepackage{bm}&#10;\usepackage{amssymb}&#10;\pagestyle{empty}&#10;\begin{document}&#10;&#10;$\bm x_{t-1}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310.4612"/>
  <p:tag name="LATEXADDIN" val="\documentclass{article}&#10;\usepackage{amsmath}&#10;\usepackage{bm}&#10;\usepackage{amssymb}&#10;\pagestyle{empty}&#10;\begin{document}&#10;&#10;$\bm x^{(t-1)}$&#10;&#10;&#10;\end{document}"/>
  <p:tag name="IGUANATEXSIZE" val="20"/>
  <p:tag name="IGUANATEXCURSOR" val="130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82.9771"/>
  <p:tag name="LATEXADDIN" val="\documentclass{article}&#10;\usepackage{amsmath}&#10;\usepackage{bm}&#10;\usepackage{amssymb}&#10;\pagestyle{empty}&#10;\begin{document}&#10;&#10;$\bm x^{(t)}$&#10;&#10;&#10;\end{document}"/>
  <p:tag name="IGUANATEXSIZE" val="20"/>
  <p:tag name="IGUANATEXCURSOR" val="128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886.764"/>
  <p:tag name="LATEXADDIN" val="\documentclass{article}&#10;\usepackage{amsmath}&#10;\usepackage{bm}&#10;\usepackage{amssymb}&#10;\pagestyle{empty}&#10;\begin{document}&#10;&#10;$\bm x \in \mathbb{R}^{p} \mapsto \bm h \in \mathbb{R}^{l}: \quad \bm{h} = f(\bm W^T \bm x)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308.9613"/>
  <p:tag name="LATEXADDIN" val="\documentclass{article}&#10;\usepackage{amsmath}&#10;\usepackage{bm}&#10;\usepackage{amssymb}&#10;\pagestyle{empty}&#10;\begin{document}&#10;&#10;$\bm x^{(t+1)}$&#10;&#10;&#10;\end{document}"/>
  <p:tag name="IGUANATEXSIZE" val="20"/>
  <p:tag name="IGUANATEXCURSOR" val="130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310.4612"/>
  <p:tag name="LATEXADDIN" val="\documentclass{article}&#10;\usepackage{amsmath}&#10;\usepackage{bm}&#10;\usepackage{amssymb}&#10;\pagestyle{empty}&#10;\begin{document}&#10;&#10;$\bm h^{(t-1)}$&#10;&#10;&#10;\end{document}"/>
  <p:tag name="IGUANATEXSIZE" val="20"/>
  <p:tag name="IGUANATEXCURSOR" val="124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82.9771"/>
  <p:tag name="LATEXADDIN" val="\documentclass{article}&#10;\usepackage{amsmath}&#10;\usepackage{bm}&#10;\usepackage{amssymb}&#10;\pagestyle{empty}&#10;\begin{document}&#10;&#10;$\bm h^{(t)}$&#10;&#10;&#10;\end{document}"/>
  <p:tag name="IGUANATEXSIZE" val="20"/>
  <p:tag name="IGUANATEXCURSOR" val="128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308.9613"/>
  <p:tag name="LATEXADDIN" val="\documentclass{article}&#10;\usepackage{amsmath}&#10;\usepackage{bm}&#10;\usepackage{amssymb}&#10;\pagestyle{empty}&#10;\begin{document}&#10;&#10;$\bm h^{(t+1)}$&#10;&#10;&#10;\end{document}"/>
  <p:tag name="IGUANATEXSIZE" val="20"/>
  <p:tag name="IGUANATEXCURSOR" val="130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96.213"/>
  <p:tag name="LATEXADDIN" val="\documentclass{article}&#10;\usepackage{amsmath}&#10;\usepackage{bm}&#10;\usepackage{amssymb}&#10;\pagestyle{empty}&#10;\begin{document}&#10;&#10;$y^{(t-1)}$&#10;&#10;&#10;\end{document}"/>
  <p:tag name="IGUANATEXSIZE" val="20"/>
  <p:tag name="IGUANATEXCURSOR" val="120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68.7289"/>
  <p:tag name="LATEXADDIN" val="\documentclass{article}&#10;\usepackage{amsmath}&#10;\usepackage{bm}&#10;\usepackage{amssymb}&#10;\pagestyle{empty}&#10;\begin{document}&#10;&#10;$y^{(t)}$&#10;&#10;&#10;\end{document}"/>
  <p:tag name="IGUANATEXSIZE" val="20"/>
  <p:tag name="IGUANATEXCURSOR" val="124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94.7131"/>
  <p:tag name="LATEXADDIN" val="\documentclass{article}&#10;\usepackage{amsmath}&#10;\usepackage{bm}&#10;\usepackage{amssymb}&#10;\pagestyle{empty}&#10;\begin{document}&#10;&#10;$y^{(t+1)}$&#10;&#10;&#10;\end{document}"/>
  <p:tag name="IGUANATEXSIZE" val="20"/>
  <p:tag name="IGUANATEXCURSOR" val="126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06.6367"/>
  <p:tag name="LATEXADDIN" val="\documentclass{article}&#10;\usepackage{amsmath}&#10;\pagestyle{empty}&#10;\begin{document}&#10;&#10;&#10;$(B, 128, 4031031)$&#10;&#10;\end{document}"/>
  <p:tag name="IGUANATEXSIZE" val="16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57.6678"/>
  <p:tag name="LATEXADDIN" val="\documentclass{article}&#10;\usepackage{amsmath}&#10;\pagestyle{empty}&#10;\begin{document}&#10;&#10;&#10;$(B, 128, 512)$&#10;&#10;\end{document}"/>
  <p:tag name="IGUANATEXSIZE" val="16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09.9362"/>
  <p:tag name="LATEXADDIN" val="\documentclass{article}&#10;\usepackage{amsmath}&#10;\pagestyle{empty}&#10;\begin{document}&#10;&#10;&#10;$(B, 128, l)$&#10;&#10;\end{document}"/>
  <p:tag name="IGUANATEXSIZE" val="16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02.9621"/>
  <p:tag name="LATEXADDIN" val="\documentclass{article}&#10;\usepackage{amsmath}&#10;\usepackage{bm}&#10;\usepackage{amssymb}&#10;\pagestyle{empty}&#10;\begin{document}&#10;&#10;$\bm W^T \bm x$&#10;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5.4256"/>
  <p:tag name="LATEXADDIN" val="\documentclass{article}&#10;\usepackage{amsmath}&#10;\pagestyle{empty}&#10;\begin{document}&#10;&#10;&#10;$(B, 1, 2048)$&#10;&#10;\end{document}"/>
  <p:tag name="IGUANATEXSIZE" val="16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70.9411"/>
  <p:tag name="LATEXADDIN" val="\documentclass{article}&#10;\usepackage{amsmath}&#10;\pagestyle{empty}&#10;\begin{document}&#10;&#10;&#10;$(B, 1, 20)$&#10;&#10;\end{document}"/>
  <p:tag name="IGUANATEXSIZE" val="16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0.7049"/>
  <p:tag name="ORIGINALWIDTH" val="2438.695"/>
  <p:tag name="LATEXADDIN" val="\documentclass{article}&#10;\usepackage{amsmath}&#10;\pagestyle{empty}&#10;\begin{document}&#10;&#10;&#10;$$P(\texttt{gender} = 1) = \sum_{i=1}^{10} P(\texttt{gender} = 1, \texttt{age} = i)$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7.9528"/>
  <p:tag name="ORIGINALWIDTH" val="2251.219"/>
  <p:tag name="LATEXADDIN" val="\documentclass{article}&#10;\usepackage{amsmath}&#10;\pagestyle{empty}&#10;\begin{document}&#10;&#10;&#10;$$P(\texttt{age} = 1) = \sum_{j=1}^{2} P(\texttt{gender} = j, \texttt{age} = 1)$$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35.433"/>
  <p:tag name="LATEXADDIN" val="\documentclass{article}&#10;\usepackage{amsmath}&#10;\pagestyle{empty}&#10;\begin{document}&#10;&#10;&#10;$(B, 128, d)$&#10;&#10;\end{document}"/>
  <p:tag name="IGUANATEXSIZE" val="16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57.6678"/>
  <p:tag name="LATEXADDIN" val="\documentclass{article}&#10;\usepackage{amsmath}&#10;\pagestyle{empty}&#10;\begin{document}&#10;&#10;&#10;$(B, 128, 512)$&#10;&#10;\end{document}"/>
  <p:tag name="IGUANATEXSIZE" val="16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09.9362"/>
  <p:tag name="LATEXADDIN" val="\documentclass{article}&#10;\usepackage{amsmath}&#10;\pagestyle{empty}&#10;\begin{document}&#10;&#10;&#10;$(B, 128, l)$&#10;&#10;\end{document}"/>
  <p:tag name="IGUANATEXSIZE" val="16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5.4256"/>
  <p:tag name="LATEXADDIN" val="\documentclass{article}&#10;\usepackage{amsmath}&#10;\pagestyle{empty}&#10;\begin{document}&#10;&#10;&#10;$(B, 1, 2048)$&#10;&#10;\end{document}"/>
  <p:tag name="IGUANATEXSIZE" val="16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70.9411"/>
  <p:tag name="LATEXADDIN" val="\documentclass{article}&#10;\usepackage{amsmath}&#10;\pagestyle{empty}&#10;\begin{document}&#10;&#10;&#10;$(B, 1, 20)$&#10;&#10;\end{document}"/>
  <p:tag name="IGUANATEXSIZE" val="16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7.4765"/>
  <p:tag name="LATEXADDIN" val="\documentclass{article}&#10;\usepackage{amsmath}&#10;\usepackage{bm}&#10;\usepackage{amssymb}&#10;\pagestyle{empty}&#10;\begin{document}&#10;&#10;$f(\cdot)$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310.4612"/>
  <p:tag name="LATEXADDIN" val="\documentclass{article}&#10;\usepackage{amsmath}&#10;\usepackage{bm}&#10;\usepackage{amssymb}&#10;\pagestyle{empty}&#10;\begin{document}&#10;&#10;$\bm x^{(t-1)}$&#10;&#10;&#10;\end{document}"/>
  <p:tag name="IGUANATEXSIZE" val="20"/>
  <p:tag name="IGUANATEXCURSOR" val="130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82.9771"/>
  <p:tag name="LATEXADDIN" val="\documentclass{article}&#10;\usepackage{amsmath}&#10;\usepackage{bm}&#10;\usepackage{amssymb}&#10;\pagestyle{empty}&#10;\begin{document}&#10;&#10;$\bm x^{(t)}$&#10;&#10;&#10;\end{document}"/>
  <p:tag name="IGUANATEXSIZE" val="20"/>
  <p:tag name="IGUANATEXCURSOR" val="128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308.9613"/>
  <p:tag name="LATEXADDIN" val="\documentclass{article}&#10;\usepackage{amsmath}&#10;\usepackage{bm}&#10;\usepackage{amssymb}&#10;\pagestyle{empty}&#10;\begin{document}&#10;&#10;$\bm x^{(t+1)}$&#10;&#10;&#10;\end{document}"/>
  <p:tag name="IGUANATEXSIZE" val="20"/>
  <p:tag name="IGUANATEXCURSOR" val="130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310.4612"/>
  <p:tag name="LATEXADDIN" val="\documentclass{article}&#10;\usepackage{amsmath}&#10;\usepackage{bm}&#10;\usepackage{amssymb}&#10;\pagestyle{empty}&#10;\begin{document}&#10;&#10;$\bm h^{(t-1)}$&#10;&#10;&#10;\end{document}"/>
  <p:tag name="IGUANATEXSIZE" val="20"/>
  <p:tag name="IGUANATEXCURSOR" val="124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82.9771"/>
  <p:tag name="LATEXADDIN" val="\documentclass{article}&#10;\usepackage{amsmath}&#10;\usepackage{bm}&#10;\usepackage{amssymb}&#10;\pagestyle{empty}&#10;\begin{document}&#10;&#10;$\bm h^{(t)}$&#10;&#10;&#10;\end{document}"/>
  <p:tag name="IGUANATEXSIZE" val="20"/>
  <p:tag name="IGUANATEXCURSOR" val="128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10450</TotalTime>
  <Words>1467</Words>
  <Application>Microsoft Office PowerPoint</Application>
  <PresentationFormat>宽屏</PresentationFormat>
  <Paragraphs>365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Yu Gothic UI Light</vt:lpstr>
      <vt:lpstr>等线</vt:lpstr>
      <vt:lpstr>宋体</vt:lpstr>
      <vt:lpstr>微软雅黑</vt:lpstr>
      <vt:lpstr>Arial</vt:lpstr>
      <vt:lpstr>Arial Black</vt:lpstr>
      <vt:lpstr>Calibri</vt:lpstr>
      <vt:lpstr>Calibri Light</vt:lpstr>
      <vt:lpstr>Cambria Math</vt:lpstr>
      <vt:lpstr>Consolas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keywords>ppt</cp:keywords>
  <cp:lastModifiedBy>Zhuoxi Li</cp:lastModifiedBy>
  <cp:revision>886</cp:revision>
  <dcterms:created xsi:type="dcterms:W3CDTF">2016-06-07T15:36:47Z</dcterms:created>
  <dcterms:modified xsi:type="dcterms:W3CDTF">2020-12-07T11:08:57Z</dcterms:modified>
</cp:coreProperties>
</file>